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70" r:id="rId3"/>
    <p:sldId id="305" r:id="rId4"/>
    <p:sldId id="271" r:id="rId5"/>
    <p:sldId id="340" r:id="rId6"/>
    <p:sldId id="341" r:id="rId7"/>
    <p:sldId id="342" r:id="rId8"/>
    <p:sldId id="343" r:id="rId9"/>
    <p:sldId id="344" r:id="rId10"/>
    <p:sldId id="345" r:id="rId11"/>
    <p:sldId id="347" r:id="rId12"/>
    <p:sldId id="297" r:id="rId13"/>
    <p:sldId id="304" r:id="rId14"/>
    <p:sldId id="298" r:id="rId15"/>
    <p:sldId id="284" r:id="rId16"/>
    <p:sldId id="293" r:id="rId17"/>
    <p:sldId id="282" r:id="rId18"/>
    <p:sldId id="294" r:id="rId19"/>
    <p:sldId id="317" r:id="rId20"/>
    <p:sldId id="283" r:id="rId21"/>
    <p:sldId id="296" r:id="rId22"/>
    <p:sldId id="318" r:id="rId23"/>
    <p:sldId id="287" r:id="rId24"/>
    <p:sldId id="319" r:id="rId25"/>
    <p:sldId id="320" r:id="rId26"/>
    <p:sldId id="321" r:id="rId27"/>
    <p:sldId id="325" r:id="rId28"/>
    <p:sldId id="288" r:id="rId29"/>
    <p:sldId id="326" r:id="rId30"/>
    <p:sldId id="289" r:id="rId31"/>
    <p:sldId id="327" r:id="rId32"/>
    <p:sldId id="328" r:id="rId33"/>
    <p:sldId id="329" r:id="rId34"/>
    <p:sldId id="346" r:id="rId35"/>
    <p:sldId id="299" r:id="rId36"/>
    <p:sldId id="291" r:id="rId37"/>
    <p:sldId id="331" r:id="rId38"/>
    <p:sldId id="334" r:id="rId39"/>
    <p:sldId id="330" r:id="rId40"/>
    <p:sldId id="332" r:id="rId41"/>
    <p:sldId id="336" r:id="rId42"/>
    <p:sldId id="335" r:id="rId43"/>
    <p:sldId id="337" r:id="rId44"/>
    <p:sldId id="338" r:id="rId45"/>
    <p:sldId id="348" r:id="rId46"/>
    <p:sldId id="33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039" autoAdjust="0"/>
  </p:normalViewPr>
  <p:slideViewPr>
    <p:cSldViewPr>
      <p:cViewPr varScale="1">
        <p:scale>
          <a:sx n="45" d="100"/>
          <a:sy n="45" d="100"/>
        </p:scale>
        <p:origin x="-2120"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5BDDB-9527-47C8-B4B1-E88723D7D622}" type="datetimeFigureOut">
              <a:rPr lang="en-GB" smtClean="0"/>
              <a:t>08/01/21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FE1DC-2272-4B94-97B3-BF38353D8B7E}" type="slidenum">
              <a:rPr lang="en-GB" smtClean="0"/>
              <a:t>‹#›</a:t>
            </a:fld>
            <a:endParaRPr lang="en-GB"/>
          </a:p>
        </p:txBody>
      </p:sp>
    </p:spTree>
    <p:extLst>
      <p:ext uri="{BB962C8B-B14F-4D97-AF65-F5344CB8AC3E}">
        <p14:creationId xmlns:p14="http://schemas.microsoft.com/office/powerpoint/2010/main" val="2356184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Our previously described assay system (10) made use of SDM to introduce VUS in the BRCA1 cDNA sequence of an RMCE vector</a:t>
            </a:r>
          </a:p>
          <a:p>
            <a:r>
              <a:rPr lang="en-US" sz="1200" dirty="0"/>
              <a:t>Although this method worked sufficiently well before, the large size of the BRCA1 RMCE vector makes it relatively inefficient. In addition, when SDM is used, the complete BRCA1 cDNA needs to be sequence verified for absence of unwanted additional mutations</a:t>
            </a:r>
          </a:p>
          <a:p>
            <a:r>
              <a:rPr lang="en-GB" sz="1200" dirty="0"/>
              <a:t>Therefore, we </a:t>
            </a:r>
            <a:r>
              <a:rPr lang="en-US" sz="1200" dirty="0"/>
              <a:t>created modified BRCA1 RMCE vectors in which we could easily replace part of the BRCA1 cDNA sequence by a synthetic gene block </a:t>
            </a:r>
            <a:r>
              <a:rPr lang="en-GB" sz="1200" dirty="0"/>
              <a:t>containing a specific variant</a:t>
            </a:r>
            <a:endParaRPr lang="en-GB" sz="1200" b="1" dirty="0"/>
          </a:p>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5</a:t>
            </a:fld>
            <a:endParaRPr lang="en-GB"/>
          </a:p>
        </p:txBody>
      </p:sp>
    </p:spTree>
    <p:extLst>
      <p:ext uri="{BB962C8B-B14F-4D97-AF65-F5344CB8AC3E}">
        <p14:creationId xmlns:p14="http://schemas.microsoft.com/office/powerpoint/2010/main" val="3725929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contrast to deleterious RING or BRCT variants, both deleterious coiled-coil variants are also able to support proliferation when mouse Brca1 is switched off (ref. 10; Supplementary Fig. S5A). These data indicate that the proliferation defect and drug sensitivity of BRCA1-deficient mouse ES cells are not caused by a defect in the completion of HRR per se.</a:t>
            </a:r>
            <a:r>
              <a:rPr lang="en-GB" sz="1200" dirty="0"/>
              <a:t> </a:t>
            </a:r>
            <a:endParaRPr lang="en-GB" sz="1200" b="1" dirty="0"/>
          </a:p>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21</a:t>
            </a:fld>
            <a:endParaRPr lang="en-GB"/>
          </a:p>
        </p:txBody>
      </p:sp>
    </p:spTree>
    <p:extLst>
      <p:ext uri="{BB962C8B-B14F-4D97-AF65-F5344CB8AC3E}">
        <p14:creationId xmlns:p14="http://schemas.microsoft.com/office/powerpoint/2010/main" val="148303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contrast to deleterious RING or BRCT variants, both deleterious coiled-coil variants are also able to support proliferation when mouse Brca1 is switched off (ref. 10; Supplementary Fig. S5A). These data indicate that the proliferation defect and drug sensitivity of BRCA1-deficient mouse ES cells are not caused by a defect in the completion of HRR per se.</a:t>
            </a:r>
            <a:r>
              <a:rPr lang="en-GB" sz="1200" dirty="0"/>
              <a:t> </a:t>
            </a:r>
            <a:endParaRPr lang="en-GB" sz="1200" b="1" dirty="0"/>
          </a:p>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22</a:t>
            </a:fld>
            <a:endParaRPr lang="en-GB"/>
          </a:p>
        </p:txBody>
      </p:sp>
    </p:spTree>
    <p:extLst>
      <p:ext uri="{BB962C8B-B14F-4D97-AF65-F5344CB8AC3E}">
        <p14:creationId xmlns:p14="http://schemas.microsoft.com/office/powerpoint/2010/main" val="1483032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24</a:t>
            </a:fld>
            <a:endParaRPr lang="en-GB"/>
          </a:p>
        </p:txBody>
      </p:sp>
    </p:spTree>
    <p:extLst>
      <p:ext uri="{BB962C8B-B14F-4D97-AF65-F5344CB8AC3E}">
        <p14:creationId xmlns:p14="http://schemas.microsoft.com/office/powerpoint/2010/main" val="260645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 discrepant</a:t>
            </a:r>
          </a:p>
        </p:txBody>
      </p:sp>
      <p:sp>
        <p:nvSpPr>
          <p:cNvPr id="4" name="Slide Number Placeholder 3"/>
          <p:cNvSpPr>
            <a:spLocks noGrp="1"/>
          </p:cNvSpPr>
          <p:nvPr>
            <p:ph type="sldNum" sz="quarter" idx="10"/>
          </p:nvPr>
        </p:nvSpPr>
        <p:spPr/>
        <p:txBody>
          <a:bodyPr/>
          <a:lstStyle/>
          <a:p>
            <a:fld id="{DA8FE1DC-2272-4B94-97B3-BF38353D8B7E}" type="slidenum">
              <a:rPr lang="en-GB" smtClean="0"/>
              <a:t>25</a:t>
            </a:fld>
            <a:endParaRPr lang="en-GB"/>
          </a:p>
        </p:txBody>
      </p:sp>
    </p:spTree>
    <p:extLst>
      <p:ext uri="{BB962C8B-B14F-4D97-AF65-F5344CB8AC3E}">
        <p14:creationId xmlns:p14="http://schemas.microsoft.com/office/powerpoint/2010/main" val="2606451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 differences</a:t>
            </a:r>
          </a:p>
        </p:txBody>
      </p:sp>
      <p:sp>
        <p:nvSpPr>
          <p:cNvPr id="4" name="Slide Number Placeholder 3"/>
          <p:cNvSpPr>
            <a:spLocks noGrp="1"/>
          </p:cNvSpPr>
          <p:nvPr>
            <p:ph type="sldNum" sz="quarter" idx="10"/>
          </p:nvPr>
        </p:nvSpPr>
        <p:spPr/>
        <p:txBody>
          <a:bodyPr/>
          <a:lstStyle/>
          <a:p>
            <a:fld id="{DA8FE1DC-2272-4B94-97B3-BF38353D8B7E}" type="slidenum">
              <a:rPr lang="en-GB" smtClean="0"/>
              <a:t>26</a:t>
            </a:fld>
            <a:endParaRPr lang="en-GB"/>
          </a:p>
        </p:txBody>
      </p:sp>
    </p:spTree>
    <p:extLst>
      <p:ext uri="{BB962C8B-B14F-4D97-AF65-F5344CB8AC3E}">
        <p14:creationId xmlns:p14="http://schemas.microsoft.com/office/powerpoint/2010/main" val="2606451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27</a:t>
            </a:fld>
            <a:endParaRPr lang="en-GB"/>
          </a:p>
        </p:txBody>
      </p:sp>
    </p:spTree>
    <p:extLst>
      <p:ext uri="{BB962C8B-B14F-4D97-AF65-F5344CB8AC3E}">
        <p14:creationId xmlns:p14="http://schemas.microsoft.com/office/powerpoint/2010/main" val="2606451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we say a total of 2/4?</a:t>
            </a:r>
          </a:p>
        </p:txBody>
      </p:sp>
      <p:sp>
        <p:nvSpPr>
          <p:cNvPr id="4" name="Slide Number Placeholder 3"/>
          <p:cNvSpPr>
            <a:spLocks noGrp="1"/>
          </p:cNvSpPr>
          <p:nvPr>
            <p:ph type="sldNum" sz="quarter" idx="5"/>
          </p:nvPr>
        </p:nvSpPr>
        <p:spPr/>
        <p:txBody>
          <a:bodyPr/>
          <a:lstStyle/>
          <a:p>
            <a:fld id="{DA8FE1DC-2272-4B94-97B3-BF38353D8B7E}" type="slidenum">
              <a:rPr lang="en-GB" smtClean="0"/>
              <a:t>36</a:t>
            </a:fld>
            <a:endParaRPr lang="en-GB"/>
          </a:p>
        </p:txBody>
      </p:sp>
    </p:spTree>
    <p:extLst>
      <p:ext uri="{BB962C8B-B14F-4D97-AF65-F5344CB8AC3E}">
        <p14:creationId xmlns:p14="http://schemas.microsoft.com/office/powerpoint/2010/main" val="237916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contrast to deleterious RING or BRCT variants, both deleterious coiled-coil variants are also able to support proliferation when mouse Brca1 is switched off (ref. 10; Supplementary Fig. S5A). These data indicate that the proliferation defect and drug sensitivity of BRCA1-deficient mouse ES cells are not caused by a defect in the completion of HRR per se.</a:t>
            </a:r>
            <a:r>
              <a:rPr lang="en-GB" sz="1200" dirty="0"/>
              <a:t> </a:t>
            </a:r>
            <a:endParaRPr lang="en-GB" sz="1200" b="1" dirty="0"/>
          </a:p>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37</a:t>
            </a:fld>
            <a:endParaRPr lang="en-GB"/>
          </a:p>
        </p:txBody>
      </p:sp>
    </p:spTree>
    <p:extLst>
      <p:ext uri="{BB962C8B-B14F-4D97-AF65-F5344CB8AC3E}">
        <p14:creationId xmlns:p14="http://schemas.microsoft.com/office/powerpoint/2010/main" val="820366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contrast to deleterious RING or BRCT variants, both deleterious coiled-coil variants are also able to support proliferation when mouse Brca1 is switched off (ref. 10; Supplementary Fig. S5A). These data indicate that the proliferation defect and drug sensitivity of BRCA1-deficient mouse ES cells are not caused by a defect in the completion of HRR per se.</a:t>
            </a:r>
            <a:r>
              <a:rPr lang="en-GB" sz="1200" dirty="0"/>
              <a:t> </a:t>
            </a:r>
            <a:endParaRPr lang="en-GB" sz="1200" b="1" dirty="0"/>
          </a:p>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38</a:t>
            </a:fld>
            <a:endParaRPr lang="en-GB"/>
          </a:p>
        </p:txBody>
      </p:sp>
    </p:spTree>
    <p:extLst>
      <p:ext uri="{BB962C8B-B14F-4D97-AF65-F5344CB8AC3E}">
        <p14:creationId xmlns:p14="http://schemas.microsoft.com/office/powerpoint/2010/main" val="3354451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contrast to deleterious RING or BRCT variants, both deleterious coiled-coil variants are also able to support proliferation when mouse Brca1 is switched off (ref. 10; Supplementary Fig. S5A). These data indicate that the proliferation defect and drug sensitivity of BRCA1-deficient mouse ES cells are not caused by a defect in the completion of HRR per se.</a:t>
            </a:r>
            <a:r>
              <a:rPr lang="en-GB" sz="1200" dirty="0"/>
              <a:t> </a:t>
            </a:r>
            <a:endParaRPr lang="en-GB" sz="1200" b="1" dirty="0"/>
          </a:p>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40</a:t>
            </a:fld>
            <a:endParaRPr lang="en-GB"/>
          </a:p>
        </p:txBody>
      </p:sp>
    </p:spTree>
    <p:extLst>
      <p:ext uri="{BB962C8B-B14F-4D97-AF65-F5344CB8AC3E}">
        <p14:creationId xmlns:p14="http://schemas.microsoft.com/office/powerpoint/2010/main" val="207027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6</a:t>
            </a:fld>
            <a:endParaRPr lang="en-GB"/>
          </a:p>
        </p:txBody>
      </p:sp>
    </p:spTree>
    <p:extLst>
      <p:ext uri="{BB962C8B-B14F-4D97-AF65-F5344CB8AC3E}">
        <p14:creationId xmlns:p14="http://schemas.microsoft.com/office/powerpoint/2010/main" val="3725929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contrast to deleterious RING or BRCT variants, both deleterious coiled-coil variants are also able to support proliferation when mouse Brca1 is switched off (ref. 10; Supplementary Fig. S5A). These data indicate that the proliferation defect and drug sensitivity of BRCA1-deficient mouse ES cells are not caused by a defect in the completion of HRR per se.</a:t>
            </a:r>
            <a:r>
              <a:rPr lang="en-GB" sz="1200" dirty="0"/>
              <a:t> </a:t>
            </a:r>
            <a:endParaRPr lang="en-GB" sz="1200" b="1" dirty="0"/>
          </a:p>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42</a:t>
            </a:fld>
            <a:endParaRPr lang="en-GB"/>
          </a:p>
        </p:txBody>
      </p:sp>
    </p:spTree>
    <p:extLst>
      <p:ext uri="{BB962C8B-B14F-4D97-AF65-F5344CB8AC3E}">
        <p14:creationId xmlns:p14="http://schemas.microsoft.com/office/powerpoint/2010/main" val="1068241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we say a total of 2/4?</a:t>
            </a:r>
          </a:p>
        </p:txBody>
      </p:sp>
      <p:sp>
        <p:nvSpPr>
          <p:cNvPr id="4" name="Slide Number Placeholder 3"/>
          <p:cNvSpPr>
            <a:spLocks noGrp="1"/>
          </p:cNvSpPr>
          <p:nvPr>
            <p:ph type="sldNum" sz="quarter" idx="5"/>
          </p:nvPr>
        </p:nvSpPr>
        <p:spPr/>
        <p:txBody>
          <a:bodyPr/>
          <a:lstStyle/>
          <a:p>
            <a:fld id="{DA8FE1DC-2272-4B94-97B3-BF38353D8B7E}" type="slidenum">
              <a:rPr lang="en-GB" smtClean="0"/>
              <a:t>43</a:t>
            </a:fld>
            <a:endParaRPr lang="en-GB"/>
          </a:p>
        </p:txBody>
      </p:sp>
    </p:spTree>
    <p:extLst>
      <p:ext uri="{BB962C8B-B14F-4D97-AF65-F5344CB8AC3E}">
        <p14:creationId xmlns:p14="http://schemas.microsoft.com/office/powerpoint/2010/main" val="3105998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contrast to deleterious RING or BRCT variants, both deleterious coiled-coil variants are also able to support proliferation when mouse Brca1 is switched off (ref. 10; Supplementary Fig. S5A). These data indicate that the proliferation defect and drug sensitivity of BRCA1-deficient mouse ES cells are not caused by a defect in the completion of HRR per se.</a:t>
            </a:r>
            <a:r>
              <a:rPr lang="en-GB" sz="1200" dirty="0"/>
              <a:t> </a:t>
            </a:r>
            <a:endParaRPr lang="en-GB" sz="1200" b="1" dirty="0"/>
          </a:p>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44</a:t>
            </a:fld>
            <a:endParaRPr lang="en-GB"/>
          </a:p>
        </p:txBody>
      </p:sp>
    </p:spTree>
    <p:extLst>
      <p:ext uri="{BB962C8B-B14F-4D97-AF65-F5344CB8AC3E}">
        <p14:creationId xmlns:p14="http://schemas.microsoft.com/office/powerpoint/2010/main" val="1248087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contrast to deleterious RING or BRCT variants, both deleterious coiled-coil variants are also able to support proliferation when mouse Brca1 is switched off (ref. 10; Supplementary Fig. S5A). These data indicate that the proliferation defect and drug sensitivity of BRCA1-deficient mouse ES cells are not caused by a defect in the completion of HRR per se.</a:t>
            </a:r>
            <a:r>
              <a:rPr lang="en-GB" sz="1200" dirty="0"/>
              <a:t> </a:t>
            </a:r>
            <a:endParaRPr lang="en-GB" sz="1200" b="1" dirty="0"/>
          </a:p>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45</a:t>
            </a:fld>
            <a:endParaRPr lang="en-GB"/>
          </a:p>
        </p:txBody>
      </p:sp>
    </p:spTree>
    <p:extLst>
      <p:ext uri="{BB962C8B-B14F-4D97-AF65-F5344CB8AC3E}">
        <p14:creationId xmlns:p14="http://schemas.microsoft.com/office/powerpoint/2010/main" val="3777511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we say a total of 2/4?</a:t>
            </a:r>
          </a:p>
        </p:txBody>
      </p:sp>
      <p:sp>
        <p:nvSpPr>
          <p:cNvPr id="4" name="Slide Number Placeholder 3"/>
          <p:cNvSpPr>
            <a:spLocks noGrp="1"/>
          </p:cNvSpPr>
          <p:nvPr>
            <p:ph type="sldNum" sz="quarter" idx="5"/>
          </p:nvPr>
        </p:nvSpPr>
        <p:spPr/>
        <p:txBody>
          <a:bodyPr/>
          <a:lstStyle/>
          <a:p>
            <a:fld id="{DA8FE1DC-2272-4B94-97B3-BF38353D8B7E}" type="slidenum">
              <a:rPr lang="en-GB" smtClean="0"/>
              <a:t>46</a:t>
            </a:fld>
            <a:endParaRPr lang="en-GB"/>
          </a:p>
        </p:txBody>
      </p:sp>
    </p:spTree>
    <p:extLst>
      <p:ext uri="{BB962C8B-B14F-4D97-AF65-F5344CB8AC3E}">
        <p14:creationId xmlns:p14="http://schemas.microsoft.com/office/powerpoint/2010/main" val="182188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7</a:t>
            </a:fld>
            <a:endParaRPr lang="en-GB"/>
          </a:p>
        </p:txBody>
      </p:sp>
    </p:spTree>
    <p:extLst>
      <p:ext uri="{BB962C8B-B14F-4D97-AF65-F5344CB8AC3E}">
        <p14:creationId xmlns:p14="http://schemas.microsoft.com/office/powerpoint/2010/main" val="372592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8</a:t>
            </a:fld>
            <a:endParaRPr lang="en-GB"/>
          </a:p>
        </p:txBody>
      </p:sp>
    </p:spTree>
    <p:extLst>
      <p:ext uri="{BB962C8B-B14F-4D97-AF65-F5344CB8AC3E}">
        <p14:creationId xmlns:p14="http://schemas.microsoft.com/office/powerpoint/2010/main" val="372592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9</a:t>
            </a:fld>
            <a:endParaRPr lang="en-GB"/>
          </a:p>
        </p:txBody>
      </p:sp>
    </p:spTree>
    <p:extLst>
      <p:ext uri="{BB962C8B-B14F-4D97-AF65-F5344CB8AC3E}">
        <p14:creationId xmlns:p14="http://schemas.microsoft.com/office/powerpoint/2010/main" val="372592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10</a:t>
            </a:fld>
            <a:endParaRPr lang="en-GB"/>
          </a:p>
        </p:txBody>
      </p:sp>
    </p:spTree>
    <p:extLst>
      <p:ext uri="{BB962C8B-B14F-4D97-AF65-F5344CB8AC3E}">
        <p14:creationId xmlns:p14="http://schemas.microsoft.com/office/powerpoint/2010/main" val="372592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half maximal inhibitory concentration (</a:t>
            </a:r>
            <a:r>
              <a:rPr lang="en-US" sz="1200" b="1" i="0" kern="1200" dirty="0">
                <a:solidFill>
                  <a:schemeClr val="tx1"/>
                </a:solidFill>
                <a:effectLst/>
                <a:latin typeface="+mn-lt"/>
                <a:ea typeface="+mn-ea"/>
                <a:cs typeface="+mn-cs"/>
              </a:rPr>
              <a:t>IC50</a:t>
            </a:r>
            <a:r>
              <a:rPr lang="en-US" sz="1200" b="0" i="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11</a:t>
            </a:fld>
            <a:endParaRPr lang="en-GB"/>
          </a:p>
        </p:txBody>
      </p:sp>
    </p:spTree>
    <p:extLst>
      <p:ext uri="{BB962C8B-B14F-4D97-AF65-F5344CB8AC3E}">
        <p14:creationId xmlns:p14="http://schemas.microsoft.com/office/powerpoint/2010/main" val="383031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a:t>For two additional </a:t>
            </a:r>
            <a:r>
              <a:rPr lang="en-US" sz="1600" b="1" dirty="0"/>
              <a:t>VUS—c.5207T&gt;C p.(Val1736Ala) and c.5348T&gt;C p.(Met1783Thr)</a:t>
            </a:r>
            <a:r>
              <a:rPr lang="en-US" sz="1600" dirty="0"/>
              <a:t>—the mean cisplatin response suggested functional defects, but these variants could not be categorized as neutral or deleterious because of experimental variation</a:t>
            </a:r>
            <a:endParaRPr lang="en-GB" sz="1600" dirty="0"/>
          </a:p>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15</a:t>
            </a:fld>
            <a:endParaRPr lang="en-GB"/>
          </a:p>
        </p:txBody>
      </p:sp>
    </p:spTree>
    <p:extLst>
      <p:ext uri="{BB962C8B-B14F-4D97-AF65-F5344CB8AC3E}">
        <p14:creationId xmlns:p14="http://schemas.microsoft.com/office/powerpoint/2010/main" val="56363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we observed before (10), the differences in IC50 for the PARP inhibitor </a:t>
            </a:r>
            <a:r>
              <a:rPr lang="en-US" sz="1200" dirty="0" err="1"/>
              <a:t>olaparib</a:t>
            </a:r>
            <a:r>
              <a:rPr lang="en-US" sz="1200" dirty="0"/>
              <a:t> between neutral and deleterious variants were much more pronounced than for cisplatin</a:t>
            </a:r>
          </a:p>
          <a:p>
            <a:r>
              <a:rPr lang="en-US" sz="1200" dirty="0"/>
              <a:t>As the invariably low </a:t>
            </a:r>
            <a:r>
              <a:rPr lang="en-US" sz="1200" dirty="0" err="1"/>
              <a:t>olaparib</a:t>
            </a:r>
            <a:r>
              <a:rPr lang="en-US" sz="1200" dirty="0"/>
              <a:t> IC50 values for deleterious variants are accompanied by a large variation between repeat experiments for (partially) BRCA1-proficient variants, we used log-transformed </a:t>
            </a:r>
            <a:r>
              <a:rPr lang="en-US" sz="1200" dirty="0" err="1"/>
              <a:t>olaparib</a:t>
            </a:r>
            <a:r>
              <a:rPr lang="en-US" sz="1200" dirty="0"/>
              <a:t> IC50 values for functional categorization</a:t>
            </a:r>
            <a:endParaRPr lang="en-GB" sz="1200" b="1" dirty="0"/>
          </a:p>
          <a:p>
            <a:endParaRPr lang="en-GB" dirty="0"/>
          </a:p>
        </p:txBody>
      </p:sp>
      <p:sp>
        <p:nvSpPr>
          <p:cNvPr id="4" name="Slide Number Placeholder 3"/>
          <p:cNvSpPr>
            <a:spLocks noGrp="1"/>
          </p:cNvSpPr>
          <p:nvPr>
            <p:ph type="sldNum" sz="quarter" idx="10"/>
          </p:nvPr>
        </p:nvSpPr>
        <p:spPr/>
        <p:txBody>
          <a:bodyPr/>
          <a:lstStyle/>
          <a:p>
            <a:fld id="{DA8FE1DC-2272-4B94-97B3-BF38353D8B7E}" type="slidenum">
              <a:rPr lang="en-GB" smtClean="0"/>
              <a:t>16</a:t>
            </a:fld>
            <a:endParaRPr lang="en-GB"/>
          </a:p>
        </p:txBody>
      </p:sp>
    </p:spTree>
    <p:extLst>
      <p:ext uri="{BB962C8B-B14F-4D97-AF65-F5344CB8AC3E}">
        <p14:creationId xmlns:p14="http://schemas.microsoft.com/office/powerpoint/2010/main" val="263734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0E335B-6E91-4E39-8586-B57C5934CD90}" type="datetimeFigureOut">
              <a:rPr lang="en-GB" smtClean="0"/>
              <a:t>08/01/21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C2E45-EEC4-47A8-9D38-638B16336F78}" type="slidenum">
              <a:rPr lang="en-GB" smtClean="0"/>
              <a:t>‹#›</a:t>
            </a:fld>
            <a:endParaRPr lang="en-GB"/>
          </a:p>
        </p:txBody>
      </p:sp>
    </p:spTree>
    <p:extLst>
      <p:ext uri="{BB962C8B-B14F-4D97-AF65-F5344CB8AC3E}">
        <p14:creationId xmlns:p14="http://schemas.microsoft.com/office/powerpoint/2010/main" val="200893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0E335B-6E91-4E39-8586-B57C5934CD90}" type="datetimeFigureOut">
              <a:rPr lang="en-GB" smtClean="0"/>
              <a:t>08/01/21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C2E45-EEC4-47A8-9D38-638B16336F78}" type="slidenum">
              <a:rPr lang="en-GB" smtClean="0"/>
              <a:t>‹#›</a:t>
            </a:fld>
            <a:endParaRPr lang="en-GB"/>
          </a:p>
        </p:txBody>
      </p:sp>
    </p:spTree>
    <p:extLst>
      <p:ext uri="{BB962C8B-B14F-4D97-AF65-F5344CB8AC3E}">
        <p14:creationId xmlns:p14="http://schemas.microsoft.com/office/powerpoint/2010/main" val="269524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0E335B-6E91-4E39-8586-B57C5934CD90}" type="datetimeFigureOut">
              <a:rPr lang="en-GB" smtClean="0"/>
              <a:t>08/01/21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C2E45-EEC4-47A8-9D38-638B16336F78}" type="slidenum">
              <a:rPr lang="en-GB" smtClean="0"/>
              <a:t>‹#›</a:t>
            </a:fld>
            <a:endParaRPr lang="en-GB"/>
          </a:p>
        </p:txBody>
      </p:sp>
    </p:spTree>
    <p:extLst>
      <p:ext uri="{BB962C8B-B14F-4D97-AF65-F5344CB8AC3E}">
        <p14:creationId xmlns:p14="http://schemas.microsoft.com/office/powerpoint/2010/main" val="264161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0E335B-6E91-4E39-8586-B57C5934CD90}" type="datetimeFigureOut">
              <a:rPr lang="en-GB" smtClean="0"/>
              <a:t>08/01/21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C2E45-EEC4-47A8-9D38-638B16336F78}" type="slidenum">
              <a:rPr lang="en-GB" smtClean="0"/>
              <a:t>‹#›</a:t>
            </a:fld>
            <a:endParaRPr lang="en-GB"/>
          </a:p>
        </p:txBody>
      </p:sp>
    </p:spTree>
    <p:extLst>
      <p:ext uri="{BB962C8B-B14F-4D97-AF65-F5344CB8AC3E}">
        <p14:creationId xmlns:p14="http://schemas.microsoft.com/office/powerpoint/2010/main" val="26765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0E335B-6E91-4E39-8586-B57C5934CD90}" type="datetimeFigureOut">
              <a:rPr lang="en-GB" smtClean="0"/>
              <a:t>08/01/21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C2E45-EEC4-47A8-9D38-638B16336F78}" type="slidenum">
              <a:rPr lang="en-GB" smtClean="0"/>
              <a:t>‹#›</a:t>
            </a:fld>
            <a:endParaRPr lang="en-GB"/>
          </a:p>
        </p:txBody>
      </p:sp>
    </p:spTree>
    <p:extLst>
      <p:ext uri="{BB962C8B-B14F-4D97-AF65-F5344CB8AC3E}">
        <p14:creationId xmlns:p14="http://schemas.microsoft.com/office/powerpoint/2010/main" val="413852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0E335B-6E91-4E39-8586-B57C5934CD90}" type="datetimeFigureOut">
              <a:rPr lang="en-GB" smtClean="0"/>
              <a:t>08/01/21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DC2E45-EEC4-47A8-9D38-638B16336F78}" type="slidenum">
              <a:rPr lang="en-GB" smtClean="0"/>
              <a:t>‹#›</a:t>
            </a:fld>
            <a:endParaRPr lang="en-GB"/>
          </a:p>
        </p:txBody>
      </p:sp>
    </p:spTree>
    <p:extLst>
      <p:ext uri="{BB962C8B-B14F-4D97-AF65-F5344CB8AC3E}">
        <p14:creationId xmlns:p14="http://schemas.microsoft.com/office/powerpoint/2010/main" val="4067480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0E335B-6E91-4E39-8586-B57C5934CD90}" type="datetimeFigureOut">
              <a:rPr lang="en-GB" smtClean="0"/>
              <a:t>08/01/21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DC2E45-EEC4-47A8-9D38-638B16336F78}" type="slidenum">
              <a:rPr lang="en-GB" smtClean="0"/>
              <a:t>‹#›</a:t>
            </a:fld>
            <a:endParaRPr lang="en-GB"/>
          </a:p>
        </p:txBody>
      </p:sp>
    </p:spTree>
    <p:extLst>
      <p:ext uri="{BB962C8B-B14F-4D97-AF65-F5344CB8AC3E}">
        <p14:creationId xmlns:p14="http://schemas.microsoft.com/office/powerpoint/2010/main" val="77974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0E335B-6E91-4E39-8586-B57C5934CD90}" type="datetimeFigureOut">
              <a:rPr lang="en-GB" smtClean="0"/>
              <a:t>08/01/21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DC2E45-EEC4-47A8-9D38-638B16336F78}" type="slidenum">
              <a:rPr lang="en-GB" smtClean="0"/>
              <a:t>‹#›</a:t>
            </a:fld>
            <a:endParaRPr lang="en-GB"/>
          </a:p>
        </p:txBody>
      </p:sp>
    </p:spTree>
    <p:extLst>
      <p:ext uri="{BB962C8B-B14F-4D97-AF65-F5344CB8AC3E}">
        <p14:creationId xmlns:p14="http://schemas.microsoft.com/office/powerpoint/2010/main" val="181786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E335B-6E91-4E39-8586-B57C5934CD90}" type="datetimeFigureOut">
              <a:rPr lang="en-GB" smtClean="0"/>
              <a:t>08/01/21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DC2E45-EEC4-47A8-9D38-638B16336F78}" type="slidenum">
              <a:rPr lang="en-GB" smtClean="0"/>
              <a:t>‹#›</a:t>
            </a:fld>
            <a:endParaRPr lang="en-GB"/>
          </a:p>
        </p:txBody>
      </p:sp>
    </p:spTree>
    <p:extLst>
      <p:ext uri="{BB962C8B-B14F-4D97-AF65-F5344CB8AC3E}">
        <p14:creationId xmlns:p14="http://schemas.microsoft.com/office/powerpoint/2010/main" val="20055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0E335B-6E91-4E39-8586-B57C5934CD90}" type="datetimeFigureOut">
              <a:rPr lang="en-GB" smtClean="0"/>
              <a:t>08/01/21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DC2E45-EEC4-47A8-9D38-638B16336F78}" type="slidenum">
              <a:rPr lang="en-GB" smtClean="0"/>
              <a:t>‹#›</a:t>
            </a:fld>
            <a:endParaRPr lang="en-GB"/>
          </a:p>
        </p:txBody>
      </p:sp>
    </p:spTree>
    <p:extLst>
      <p:ext uri="{BB962C8B-B14F-4D97-AF65-F5344CB8AC3E}">
        <p14:creationId xmlns:p14="http://schemas.microsoft.com/office/powerpoint/2010/main" val="367872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0E335B-6E91-4E39-8586-B57C5934CD90}" type="datetimeFigureOut">
              <a:rPr lang="en-GB" smtClean="0"/>
              <a:t>08/01/21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DC2E45-EEC4-47A8-9D38-638B16336F78}" type="slidenum">
              <a:rPr lang="en-GB" smtClean="0"/>
              <a:t>‹#›</a:t>
            </a:fld>
            <a:endParaRPr lang="en-GB"/>
          </a:p>
        </p:txBody>
      </p:sp>
    </p:spTree>
    <p:extLst>
      <p:ext uri="{BB962C8B-B14F-4D97-AF65-F5344CB8AC3E}">
        <p14:creationId xmlns:p14="http://schemas.microsoft.com/office/powerpoint/2010/main" val="28427759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E335B-6E91-4E39-8586-B57C5934CD90}" type="datetimeFigureOut">
              <a:rPr lang="en-GB" smtClean="0"/>
              <a:t>08/01/21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C2E45-EEC4-47A8-9D38-638B16336F78}" type="slidenum">
              <a:rPr lang="en-GB" smtClean="0"/>
              <a:t>‹#›</a:t>
            </a:fld>
            <a:endParaRPr lang="en-GB"/>
          </a:p>
        </p:txBody>
      </p:sp>
    </p:spTree>
    <p:extLst>
      <p:ext uri="{BB962C8B-B14F-4D97-AF65-F5344CB8AC3E}">
        <p14:creationId xmlns:p14="http://schemas.microsoft.com/office/powerpoint/2010/main" val="951531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atabases.lovd.nl/shared/genes/BRCA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 Id="rId3" Type="http://schemas.openxmlformats.org/officeDocument/2006/relationships/image" Target="../media/image31.emf"/></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1.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brcaexchange.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4869160"/>
            <a:ext cx="7772400" cy="1470025"/>
          </a:xfrm>
        </p:spPr>
        <p:txBody>
          <a:bodyPr>
            <a:normAutofit/>
          </a:bodyPr>
          <a:lstStyle/>
          <a:p>
            <a:r>
              <a:rPr lang="en-GB" sz="2800" b="1" dirty="0"/>
              <a:t>A review, a </a:t>
            </a:r>
            <a:r>
              <a:rPr lang="en-GB" sz="2800" b="1" dirty="0" err="1"/>
              <a:t>Brnich</a:t>
            </a:r>
            <a:r>
              <a:rPr lang="en-GB" sz="2800" b="1" dirty="0"/>
              <a:t> assessment and comparison with Findlay 2018</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7" y="1772816"/>
            <a:ext cx="902588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66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395536" y="764704"/>
            <a:ext cx="8431853" cy="206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395536" y="3501008"/>
            <a:ext cx="8229600" cy="2908920"/>
          </a:xfrm>
        </p:spPr>
        <p:txBody>
          <a:bodyPr>
            <a:normAutofit/>
          </a:bodyPr>
          <a:lstStyle/>
          <a:p>
            <a:pPr algn="just"/>
            <a:r>
              <a:rPr lang="en-US" sz="1800" dirty="0"/>
              <a:t>Cells were thawed and cultured in batches with </a:t>
            </a:r>
            <a:r>
              <a:rPr lang="en-US" sz="1800" b="1" dirty="0"/>
              <a:t>17 to 21 VUS pools</a:t>
            </a:r>
            <a:r>
              <a:rPr lang="en-US" sz="1800" dirty="0"/>
              <a:t>, with </a:t>
            </a:r>
            <a:r>
              <a:rPr lang="en-US" sz="1800" b="1" dirty="0"/>
              <a:t>3 independently transfected human BRCA1 wild-type</a:t>
            </a:r>
            <a:r>
              <a:rPr lang="en-US" sz="1800" dirty="0"/>
              <a:t> and </a:t>
            </a:r>
            <a:r>
              <a:rPr lang="en-US" sz="1800" b="1" dirty="0"/>
              <a:t>empty RMCE vector </a:t>
            </a:r>
            <a:r>
              <a:rPr lang="en-US" sz="1800" dirty="0"/>
              <a:t>control pools per batch.</a:t>
            </a:r>
          </a:p>
          <a:p>
            <a:pPr algn="just"/>
            <a:r>
              <a:rPr lang="en-GB" sz="1800" dirty="0"/>
              <a:t>Mouse </a:t>
            </a:r>
            <a:r>
              <a:rPr lang="en-US" sz="1800" dirty="0"/>
              <a:t>Brca1 was switched off using 1-day (at least 24 hours) </a:t>
            </a:r>
            <a:r>
              <a:rPr lang="en-GB" sz="1800" dirty="0"/>
              <a:t>0.5 </a:t>
            </a:r>
            <a:r>
              <a:rPr lang="en-GB" sz="1800" dirty="0" err="1"/>
              <a:t>mmol</a:t>
            </a:r>
            <a:r>
              <a:rPr lang="en-GB" sz="1800" dirty="0"/>
              <a:t>/L 4-OHT incubation</a:t>
            </a:r>
          </a:p>
          <a:p>
            <a:pPr algn="just"/>
            <a:r>
              <a:rPr lang="en-US" sz="1800" dirty="0"/>
              <a:t>Then cells were cultured for </a:t>
            </a:r>
            <a:r>
              <a:rPr lang="en-GB" sz="1800" dirty="0"/>
              <a:t>3 days </a:t>
            </a:r>
            <a:r>
              <a:rPr lang="en-US" sz="1800" dirty="0"/>
              <a:t>and seeded for cytotoxicity or DR-GFP HRR </a:t>
            </a:r>
            <a:r>
              <a:rPr lang="en-GB" sz="1800" dirty="0"/>
              <a:t>assays.</a:t>
            </a:r>
          </a:p>
          <a:p>
            <a:pPr algn="just"/>
            <a:r>
              <a:rPr lang="en-US" sz="1800" dirty="0"/>
              <a:t>Three-day cisplatin and </a:t>
            </a:r>
            <a:r>
              <a:rPr lang="en-US" sz="1800" dirty="0" err="1"/>
              <a:t>olaparib</a:t>
            </a:r>
            <a:r>
              <a:rPr lang="en-US" sz="1800" dirty="0"/>
              <a:t> sensitivity assays were performed</a:t>
            </a:r>
            <a:endParaRPr lang="en-GB" sz="1800" b="1" dirty="0"/>
          </a:p>
        </p:txBody>
      </p:sp>
    </p:spTree>
    <p:extLst>
      <p:ext uri="{BB962C8B-B14F-4D97-AF65-F5344CB8AC3E}">
        <p14:creationId xmlns:p14="http://schemas.microsoft.com/office/powerpoint/2010/main" val="393365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95536" y="558009"/>
            <a:ext cx="8229600" cy="5607295"/>
          </a:xfrm>
        </p:spPr>
        <p:txBody>
          <a:bodyPr>
            <a:noAutofit/>
          </a:bodyPr>
          <a:lstStyle/>
          <a:p>
            <a:pPr algn="just"/>
            <a:r>
              <a:rPr lang="en-US" sz="2000" dirty="0"/>
              <a:t>For each series of experiments, data were normalized to three independently transfected wild-type human BRCA1 (WT) and empty RMCE vector (EV) controls. </a:t>
            </a:r>
          </a:p>
          <a:p>
            <a:pPr algn="just"/>
            <a:r>
              <a:rPr lang="en-US" sz="2000" b="1" dirty="0"/>
              <a:t>All samples and controls were tested in biological triplicates</a:t>
            </a:r>
            <a:r>
              <a:rPr lang="en-US" sz="2000" dirty="0"/>
              <a:t>. </a:t>
            </a:r>
          </a:p>
          <a:p>
            <a:pPr algn="just"/>
            <a:r>
              <a:rPr lang="en-US" sz="2000" b="1" dirty="0"/>
              <a:t>Gaussian distributions were estimated for both the EV and WT controls</a:t>
            </a:r>
            <a:r>
              <a:rPr lang="en-US" sz="2000" dirty="0"/>
              <a:t>.</a:t>
            </a:r>
          </a:p>
          <a:p>
            <a:pPr algn="just"/>
            <a:r>
              <a:rPr lang="en-US" sz="2000" dirty="0"/>
              <a:t>These two distributions were used to </a:t>
            </a:r>
            <a:r>
              <a:rPr lang="en-US" sz="2000" b="1" dirty="0"/>
              <a:t>calculate the posterior probability for a variant to be deleterious</a:t>
            </a:r>
            <a:r>
              <a:rPr lang="en-US" sz="2000" dirty="0"/>
              <a:t> based on its mean-normalized IC50 or GFP percentage over the three biological replicates in the assay.</a:t>
            </a:r>
          </a:p>
          <a:p>
            <a:pPr algn="just"/>
            <a:r>
              <a:rPr lang="en-GB" sz="2000" dirty="0"/>
              <a:t>The VUS were </a:t>
            </a:r>
            <a:r>
              <a:rPr lang="en-US" sz="2000" dirty="0"/>
              <a:t>categorized </a:t>
            </a:r>
          </a:p>
          <a:p>
            <a:pPr lvl="1" algn="just"/>
            <a:r>
              <a:rPr lang="en-US" sz="1600" dirty="0"/>
              <a:t>P &gt; 0.99: deleterious</a:t>
            </a:r>
          </a:p>
          <a:p>
            <a:pPr lvl="1" algn="just"/>
            <a:r>
              <a:rPr lang="en-US" sz="1600" dirty="0"/>
              <a:t>0.95 &lt; P ≤ 0.99: likely deleterious</a:t>
            </a:r>
          </a:p>
          <a:p>
            <a:pPr lvl="1" algn="just"/>
            <a:r>
              <a:rPr lang="en-US" sz="1600" dirty="0"/>
              <a:t>0.05 &lt; P ≤ 0.95: intermediate</a:t>
            </a:r>
          </a:p>
          <a:p>
            <a:pPr lvl="1" algn="just"/>
            <a:r>
              <a:rPr lang="en-US" sz="1600" dirty="0"/>
              <a:t>0.01 &lt; P ≤ 0.05: likely neutral</a:t>
            </a:r>
          </a:p>
          <a:p>
            <a:pPr lvl="1" algn="just"/>
            <a:r>
              <a:rPr lang="en-US" sz="1600" dirty="0"/>
              <a:t>P ≤ 0.01: neutral. </a:t>
            </a:r>
          </a:p>
          <a:p>
            <a:pPr lvl="1" algn="just"/>
            <a:r>
              <a:rPr lang="en-US" sz="1600" dirty="0"/>
              <a:t>Categorizations were considered uncertain in case the average values  the SD over the biological repeats resulted in opposite outcomes [i.e., (likely) deleterious vs. (likely) benign].</a:t>
            </a:r>
            <a:endParaRPr lang="en-GB" sz="1600" dirty="0"/>
          </a:p>
        </p:txBody>
      </p:sp>
    </p:spTree>
    <p:extLst>
      <p:ext uri="{BB962C8B-B14F-4D97-AF65-F5344CB8AC3E}">
        <p14:creationId xmlns:p14="http://schemas.microsoft.com/office/powerpoint/2010/main" val="330966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8229600" cy="1143000"/>
          </a:xfrm>
        </p:spPr>
        <p:txBody>
          <a:bodyPr>
            <a:normAutofit/>
          </a:bodyPr>
          <a:lstStyle/>
          <a:p>
            <a:r>
              <a:rPr lang="en-GB" sz="3200" b="1" dirty="0" err="1"/>
              <a:t>Brnich</a:t>
            </a:r>
            <a:r>
              <a:rPr lang="en-GB" sz="3200" b="1" dirty="0"/>
              <a:t> 2020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7812918" cy="405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953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8229600" cy="1143000"/>
          </a:xfrm>
        </p:spPr>
        <p:txBody>
          <a:bodyPr>
            <a:normAutofit/>
          </a:bodyPr>
          <a:lstStyle/>
          <a:p>
            <a:r>
              <a:rPr lang="en-GB" sz="3200" b="1" dirty="0" err="1"/>
              <a:t>Brnich</a:t>
            </a:r>
            <a:r>
              <a:rPr lang="en-GB" sz="3200" b="1" dirty="0"/>
              <a:t> 2020</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6260754" cy="590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97"/>
          <a:stretch/>
        </p:blipFill>
        <p:spPr bwMode="auto">
          <a:xfrm>
            <a:off x="3902003" y="1700808"/>
            <a:ext cx="357783" cy="34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97"/>
          <a:stretch/>
        </p:blipFill>
        <p:spPr bwMode="auto">
          <a:xfrm>
            <a:off x="2379039" y="2865314"/>
            <a:ext cx="357783" cy="34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97"/>
          <a:stretch/>
        </p:blipFill>
        <p:spPr bwMode="auto">
          <a:xfrm>
            <a:off x="2627784" y="4365104"/>
            <a:ext cx="357783" cy="34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97"/>
          <a:stretch/>
        </p:blipFill>
        <p:spPr bwMode="auto">
          <a:xfrm>
            <a:off x="1547664" y="5445224"/>
            <a:ext cx="357783" cy="34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99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200" b="1" dirty="0" err="1"/>
              <a:t>Brnich</a:t>
            </a:r>
            <a:r>
              <a:rPr lang="en-GB" sz="3200" b="1" dirty="0"/>
              <a:t> 2020</a:t>
            </a: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9" t="3964"/>
          <a:stretch/>
        </p:blipFill>
        <p:spPr bwMode="auto">
          <a:xfrm>
            <a:off x="241824" y="1337592"/>
            <a:ext cx="8602783" cy="166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356992"/>
            <a:ext cx="4451251" cy="327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195736" y="5373216"/>
            <a:ext cx="28803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195736" y="3883719"/>
            <a:ext cx="2880320" cy="2160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623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Cisplatin sensitivity assay</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340768"/>
            <a:ext cx="4231856" cy="302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179513" y="4581128"/>
            <a:ext cx="4176464" cy="2002334"/>
          </a:xfrm>
        </p:spPr>
        <p:txBody>
          <a:bodyPr>
            <a:normAutofit fontScale="92500" lnSpcReduction="10000"/>
          </a:bodyPr>
          <a:lstStyle/>
          <a:p>
            <a:r>
              <a:rPr lang="en-GB" sz="2400" dirty="0"/>
              <a:t>VUS Outcomes:</a:t>
            </a:r>
          </a:p>
          <a:p>
            <a:pPr lvl="1"/>
            <a:r>
              <a:rPr lang="en-GB" sz="2000" dirty="0"/>
              <a:t>205/238 – neutral and likely neutral</a:t>
            </a:r>
          </a:p>
          <a:p>
            <a:pPr lvl="1"/>
            <a:r>
              <a:rPr lang="en-GB" sz="2000" dirty="0"/>
              <a:t>1/238 – intermediate</a:t>
            </a:r>
          </a:p>
          <a:p>
            <a:pPr lvl="1"/>
            <a:r>
              <a:rPr lang="en-GB" sz="2000" dirty="0"/>
              <a:t>5/238 not clear</a:t>
            </a:r>
          </a:p>
          <a:p>
            <a:pPr lvl="1"/>
            <a:r>
              <a:rPr lang="en-GB" sz="2000" b="1" dirty="0"/>
              <a:t>27/238 deleterious</a:t>
            </a:r>
          </a:p>
        </p:txBody>
      </p:sp>
      <p:sp>
        <p:nvSpPr>
          <p:cNvPr id="10" name="Content Placeholder 2"/>
          <p:cNvSpPr txBox="1">
            <a:spLocks/>
          </p:cNvSpPr>
          <p:nvPr/>
        </p:nvSpPr>
        <p:spPr>
          <a:xfrm>
            <a:off x="4571401" y="4581128"/>
            <a:ext cx="4609111" cy="2002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Validation set Outcomes:</a:t>
            </a:r>
          </a:p>
          <a:p>
            <a:pPr lvl="1"/>
            <a:r>
              <a:rPr lang="en-GB" sz="2000" dirty="0"/>
              <a:t>Benign: 25/25 neutral / likely neutral (1)</a:t>
            </a:r>
          </a:p>
          <a:p>
            <a:pPr lvl="1"/>
            <a:r>
              <a:rPr lang="en-GB" sz="2000" dirty="0"/>
              <a:t>Pathogenic: 25/25 deleterious</a:t>
            </a:r>
          </a:p>
          <a:p>
            <a:pPr lvl="1"/>
            <a:endParaRPr lang="en-GB" sz="2000" dirty="0"/>
          </a:p>
        </p:txBody>
      </p:sp>
    </p:spTree>
    <p:extLst>
      <p:ext uri="{BB962C8B-B14F-4D97-AF65-F5344CB8AC3E}">
        <p14:creationId xmlns:p14="http://schemas.microsoft.com/office/powerpoint/2010/main" val="91124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err="1"/>
              <a:t>Olaprib</a:t>
            </a:r>
            <a:r>
              <a:rPr lang="en-GB" sz="3200" b="1" dirty="0"/>
              <a:t> </a:t>
            </a:r>
            <a:r>
              <a:rPr lang="en-GB" sz="3200" b="1" dirty="0" err="1"/>
              <a:t>Sensitivty</a:t>
            </a:r>
            <a:r>
              <a:rPr lang="en-GB" sz="3200" b="1" dirty="0"/>
              <a:t> assay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660" y="1196752"/>
            <a:ext cx="4085481" cy="3073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251520" y="4581128"/>
            <a:ext cx="4319880" cy="2074342"/>
          </a:xfrm>
        </p:spPr>
        <p:txBody>
          <a:bodyPr>
            <a:normAutofit lnSpcReduction="10000"/>
          </a:bodyPr>
          <a:lstStyle/>
          <a:p>
            <a:r>
              <a:rPr lang="en-GB" sz="2400" dirty="0"/>
              <a:t>VUS Outcomes:</a:t>
            </a:r>
          </a:p>
          <a:p>
            <a:pPr lvl="1"/>
            <a:r>
              <a:rPr lang="en-GB" sz="2000" dirty="0"/>
              <a:t>189/238 – neutral and likely neutral</a:t>
            </a:r>
          </a:p>
          <a:p>
            <a:pPr lvl="1"/>
            <a:r>
              <a:rPr lang="en-GB" sz="2000" dirty="0"/>
              <a:t>1/238 – intermediate</a:t>
            </a:r>
          </a:p>
          <a:p>
            <a:pPr lvl="1"/>
            <a:r>
              <a:rPr lang="en-GB" sz="2000" dirty="0"/>
              <a:t>15/238 - not clear</a:t>
            </a:r>
          </a:p>
          <a:p>
            <a:pPr lvl="1"/>
            <a:r>
              <a:rPr lang="en-GB" sz="2000" b="1" dirty="0"/>
              <a:t>33/238 - deleterious</a:t>
            </a:r>
          </a:p>
        </p:txBody>
      </p:sp>
      <p:sp>
        <p:nvSpPr>
          <p:cNvPr id="8" name="Content Placeholder 2"/>
          <p:cNvSpPr txBox="1">
            <a:spLocks/>
          </p:cNvSpPr>
          <p:nvPr/>
        </p:nvSpPr>
        <p:spPr>
          <a:xfrm>
            <a:off x="4571401" y="4581128"/>
            <a:ext cx="4609111" cy="2002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Validation set Outcomes:</a:t>
            </a:r>
          </a:p>
          <a:p>
            <a:pPr lvl="1"/>
            <a:r>
              <a:rPr lang="en-GB" sz="2000" dirty="0"/>
              <a:t>Benign: 25/25 neutral</a:t>
            </a:r>
          </a:p>
          <a:p>
            <a:pPr lvl="1"/>
            <a:r>
              <a:rPr lang="en-GB" sz="2000" dirty="0"/>
              <a:t>Pathogenic: 25/25 deleterious</a:t>
            </a:r>
          </a:p>
          <a:p>
            <a:pPr lvl="1"/>
            <a:endParaRPr lang="en-GB" sz="2000" dirty="0"/>
          </a:p>
        </p:txBody>
      </p:sp>
    </p:spTree>
    <p:extLst>
      <p:ext uri="{BB962C8B-B14F-4D97-AF65-F5344CB8AC3E}">
        <p14:creationId xmlns:p14="http://schemas.microsoft.com/office/powerpoint/2010/main" val="49956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HRR assay</a:t>
            </a:r>
          </a:p>
        </p:txBody>
      </p:sp>
      <p:sp>
        <p:nvSpPr>
          <p:cNvPr id="3" name="Content Placeholder 2"/>
          <p:cNvSpPr>
            <a:spLocks noGrp="1"/>
          </p:cNvSpPr>
          <p:nvPr>
            <p:ph idx="1"/>
          </p:nvPr>
        </p:nvSpPr>
        <p:spPr>
          <a:xfrm>
            <a:off x="179512" y="1600200"/>
            <a:ext cx="4032448" cy="3917031"/>
          </a:xfrm>
        </p:spPr>
        <p:txBody>
          <a:bodyPr>
            <a:normAutofit/>
          </a:bodyPr>
          <a:lstStyle/>
          <a:p>
            <a:r>
              <a:rPr lang="en-US" sz="2400" dirty="0"/>
              <a:t>They used the “well-established DR-GFP reporter” to directly measure the effect of BRCA1 variants on HRR</a:t>
            </a:r>
          </a:p>
          <a:p>
            <a:endParaRPr lang="en-US" sz="2400" dirty="0"/>
          </a:p>
          <a:p>
            <a:r>
              <a:rPr lang="en-US" sz="2400" dirty="0"/>
              <a:t>This reporter expresses GFP upon HRR of a DNA double-strand break</a:t>
            </a:r>
            <a:r>
              <a:rPr lang="en-GB" sz="2400" dirty="0"/>
              <a:t>.</a:t>
            </a:r>
            <a:endParaRPr lang="en-GB"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339088"/>
            <a:ext cx="4824244" cy="476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38082" y="6329191"/>
            <a:ext cx="4572000" cy="400110"/>
          </a:xfrm>
          <a:prstGeom prst="rect">
            <a:avLst/>
          </a:prstGeom>
        </p:spPr>
        <p:txBody>
          <a:bodyPr>
            <a:spAutoFit/>
          </a:bodyPr>
          <a:lstStyle/>
          <a:p>
            <a:r>
              <a:rPr lang="en-US" sz="1000" dirty="0"/>
              <a:t>Pierce, Andrew J., et al. "XRCC3 promotes homology-directed repair of DNA damage in mammalian cells." </a:t>
            </a:r>
            <a:r>
              <a:rPr lang="en-US" sz="1000" i="1" dirty="0"/>
              <a:t>Genes &amp; development</a:t>
            </a:r>
            <a:r>
              <a:rPr lang="en-US" sz="1000" dirty="0"/>
              <a:t> 13.20 (1999): 2633-2638.</a:t>
            </a:r>
            <a:endParaRPr lang="en-GB" sz="1000" dirty="0"/>
          </a:p>
        </p:txBody>
      </p:sp>
    </p:spTree>
    <p:extLst>
      <p:ext uri="{BB962C8B-B14F-4D97-AF65-F5344CB8AC3E}">
        <p14:creationId xmlns:p14="http://schemas.microsoft.com/office/powerpoint/2010/main" val="290309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HRR assay</a:t>
            </a:r>
          </a:p>
        </p:txBody>
      </p:sp>
      <p:sp>
        <p:nvSpPr>
          <p:cNvPr id="3" name="Content Placeholder 2"/>
          <p:cNvSpPr>
            <a:spLocks noGrp="1"/>
          </p:cNvSpPr>
          <p:nvPr>
            <p:ph idx="1"/>
          </p:nvPr>
        </p:nvSpPr>
        <p:spPr>
          <a:xfrm>
            <a:off x="457200" y="4437112"/>
            <a:ext cx="8435280" cy="2016224"/>
          </a:xfrm>
        </p:spPr>
        <p:txBody>
          <a:bodyPr>
            <a:normAutofit/>
          </a:bodyPr>
          <a:lstStyle/>
          <a:p>
            <a:r>
              <a:rPr lang="en-GB" sz="2200" dirty="0"/>
              <a:t>VUS Outcomes:</a:t>
            </a:r>
          </a:p>
          <a:p>
            <a:pPr lvl="1"/>
            <a:r>
              <a:rPr lang="en-GB" sz="2000" dirty="0"/>
              <a:t>184/238 – neutral and likely neutral</a:t>
            </a:r>
          </a:p>
          <a:p>
            <a:pPr lvl="1"/>
            <a:r>
              <a:rPr lang="en-GB" sz="2000" dirty="0"/>
              <a:t>7/238 – intermediate</a:t>
            </a:r>
          </a:p>
          <a:p>
            <a:pPr lvl="1"/>
            <a:r>
              <a:rPr lang="en-GB" sz="2000" dirty="0"/>
              <a:t>2/238 not clear</a:t>
            </a:r>
          </a:p>
          <a:p>
            <a:pPr lvl="1"/>
            <a:r>
              <a:rPr lang="en-GB" sz="2000" b="1" dirty="0"/>
              <a:t>45/238 deleterious and likely deleterious</a:t>
            </a:r>
          </a:p>
        </p:txBody>
      </p:sp>
      <p:sp>
        <p:nvSpPr>
          <p:cNvPr id="4" name="Content Placeholder 2"/>
          <p:cNvSpPr txBox="1">
            <a:spLocks/>
          </p:cNvSpPr>
          <p:nvPr/>
        </p:nvSpPr>
        <p:spPr>
          <a:xfrm>
            <a:off x="5364088" y="4365104"/>
            <a:ext cx="3744417" cy="2002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Validation set Outcomes:</a:t>
            </a:r>
          </a:p>
          <a:p>
            <a:pPr lvl="1"/>
            <a:r>
              <a:rPr lang="en-GB" sz="2000" dirty="0"/>
              <a:t>Benign: 25/25 neutral</a:t>
            </a:r>
          </a:p>
          <a:p>
            <a:pPr lvl="1"/>
            <a:r>
              <a:rPr lang="en-GB" sz="2000" dirty="0"/>
              <a:t>Pathogenic: 25/25 deleterious</a:t>
            </a:r>
          </a:p>
          <a:p>
            <a:pPr lvl="1"/>
            <a:endParaRPr lang="en-GB" sz="2000" dirty="0"/>
          </a:p>
          <a:p>
            <a:pPr lvl="1"/>
            <a:endParaRPr lang="en-GB"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196752"/>
            <a:ext cx="4241081" cy="307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30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HRR assay</a:t>
            </a:r>
          </a:p>
        </p:txBody>
      </p:sp>
      <p:sp>
        <p:nvSpPr>
          <p:cNvPr id="3" name="Content Placeholder 2"/>
          <p:cNvSpPr>
            <a:spLocks noGrp="1"/>
          </p:cNvSpPr>
          <p:nvPr>
            <p:ph idx="1"/>
          </p:nvPr>
        </p:nvSpPr>
        <p:spPr>
          <a:xfrm>
            <a:off x="457200" y="1412776"/>
            <a:ext cx="8435280" cy="5256584"/>
          </a:xfrm>
        </p:spPr>
        <p:txBody>
          <a:bodyPr>
            <a:normAutofit/>
          </a:bodyPr>
          <a:lstStyle/>
          <a:p>
            <a:r>
              <a:rPr lang="en-US" sz="2200" b="1" dirty="0"/>
              <a:t>all variants identified as deleterious in the cisplatin or </a:t>
            </a:r>
            <a:r>
              <a:rPr lang="en-US" sz="2200" b="1" dirty="0" err="1"/>
              <a:t>olaparib</a:t>
            </a:r>
            <a:r>
              <a:rPr lang="en-US" sz="2200" b="1" dirty="0"/>
              <a:t> assays </a:t>
            </a:r>
            <a:r>
              <a:rPr lang="en-GB" sz="2200" b="1" dirty="0"/>
              <a:t>resulted in defective HRR</a:t>
            </a:r>
          </a:p>
          <a:p>
            <a:endParaRPr lang="en-US" sz="2200" dirty="0"/>
          </a:p>
          <a:p>
            <a:r>
              <a:rPr lang="en-US" sz="2200" dirty="0"/>
              <a:t>There were 11 variants which only scored as (likely) deleterious in the DR-GFP </a:t>
            </a:r>
            <a:r>
              <a:rPr lang="fr-FR" sz="2200" dirty="0" err="1"/>
              <a:t>assay</a:t>
            </a:r>
            <a:r>
              <a:rPr lang="fr-FR" sz="2200" dirty="0"/>
              <a:t>: </a:t>
            </a:r>
            <a:r>
              <a:rPr lang="fr-FR" sz="1700" dirty="0"/>
              <a:t>c.41T&gt;C, c.4220T&gt;C, c.4232T&gt;C, c.5002T&gt;C, c.5062G&gt;C,</a:t>
            </a:r>
            <a:r>
              <a:rPr lang="en-US" sz="1700" dirty="0"/>
              <a:t> c.5071A&gt;G, c.5074G&gt;A, c.5128G&gt;A, c.5225A&gt;G, c.5300G&gt;C, and c.5435C&gt;G. </a:t>
            </a:r>
          </a:p>
          <a:p>
            <a:endParaRPr lang="en-US" sz="2200" b="1" dirty="0"/>
          </a:p>
        </p:txBody>
      </p:sp>
      <p:pic>
        <p:nvPicPr>
          <p:cNvPr id="5" name="Picture 2">
            <a:extLst>
              <a:ext uri="{FF2B5EF4-FFF2-40B4-BE49-F238E27FC236}">
                <a16:creationId xmlns:a16="http://schemas.microsoft.com/office/drawing/2014/main" xmlns="" id="{B4D5EB9F-16DA-4271-ABA5-BEAC4FAC8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992" y="4041068"/>
            <a:ext cx="2843808" cy="236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0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GB" sz="3200" b="1" dirty="0"/>
              <a:t>Background</a:t>
            </a:r>
          </a:p>
        </p:txBody>
      </p:sp>
      <p:sp>
        <p:nvSpPr>
          <p:cNvPr id="3" name="Content Placeholder 2"/>
          <p:cNvSpPr>
            <a:spLocks noGrp="1"/>
          </p:cNvSpPr>
          <p:nvPr>
            <p:ph idx="1"/>
          </p:nvPr>
        </p:nvSpPr>
        <p:spPr>
          <a:xfrm>
            <a:off x="467544" y="1196752"/>
            <a:ext cx="8229600" cy="5472608"/>
          </a:xfrm>
        </p:spPr>
        <p:txBody>
          <a:bodyPr>
            <a:normAutofit/>
          </a:bodyPr>
          <a:lstStyle/>
          <a:p>
            <a:pPr algn="just"/>
            <a:r>
              <a:rPr lang="en-US" sz="2200" dirty="0"/>
              <a:t>Previously developed an assay system for the functional categorization of BRCA1 VUS </a:t>
            </a:r>
            <a:r>
              <a:rPr lang="en-US" sz="1300" dirty="0"/>
              <a:t>(</a:t>
            </a:r>
            <a:r>
              <a:rPr lang="en-US" sz="1300" dirty="0" err="1"/>
              <a:t>Bouwman</a:t>
            </a:r>
            <a:r>
              <a:rPr lang="en-US" sz="1300" dirty="0"/>
              <a:t>, Peter, et al. "A high-throughput functional complementation assay for classification of BRCA1 missense variants." Cancer discovery 3.10 (2013): 1142-1155.)</a:t>
            </a:r>
          </a:p>
          <a:p>
            <a:pPr marL="0" indent="0" algn="just">
              <a:buNone/>
            </a:pPr>
            <a:endParaRPr lang="en-US" sz="2200" dirty="0"/>
          </a:p>
          <a:p>
            <a:pPr algn="just"/>
            <a:r>
              <a:rPr lang="en-US" sz="2200" dirty="0"/>
              <a:t>The assay system is based on </a:t>
            </a:r>
            <a:r>
              <a:rPr lang="en-US" sz="2200" b="1" dirty="0"/>
              <a:t>complementation of Brca1-deficient mouse embryonic stem (ES) cells by human BRCA1 cDNA variants</a:t>
            </a:r>
            <a:r>
              <a:rPr lang="en-US" sz="2200" dirty="0"/>
              <a:t>.</a:t>
            </a:r>
          </a:p>
          <a:p>
            <a:pPr marL="0" indent="0" algn="just">
              <a:buNone/>
            </a:pPr>
            <a:endParaRPr lang="en-US" sz="2200" dirty="0"/>
          </a:p>
          <a:p>
            <a:pPr algn="just"/>
            <a:r>
              <a:rPr lang="en-GB" sz="2200" b="1" dirty="0"/>
              <a:t>Two hundred thirty-eight BRCA1 VUS </a:t>
            </a:r>
            <a:r>
              <a:rPr lang="en-GB" sz="2200" dirty="0"/>
              <a:t>were tested (</a:t>
            </a:r>
            <a:r>
              <a:rPr lang="en-US" sz="2200" dirty="0"/>
              <a:t>used the LOVD BRCA1 database (2015) to select VUSs reported by the clinical genetic laboratories in the Netherlands and Belgium </a:t>
            </a:r>
            <a:r>
              <a:rPr lang="en-US" sz="1200" dirty="0"/>
              <a:t>(</a:t>
            </a:r>
            <a:r>
              <a:rPr lang="en-US" sz="1200" dirty="0">
                <a:hlinkClick r:id="rId2"/>
              </a:rPr>
              <a:t>https://databases.lovd.nl/shared/genes/BRCA1</a:t>
            </a:r>
            <a:r>
              <a:rPr lang="en-US" sz="1200" dirty="0"/>
              <a:t>) </a:t>
            </a:r>
            <a:endParaRPr lang="en-GB" sz="2200" dirty="0"/>
          </a:p>
          <a:p>
            <a:pPr marL="0" indent="0" algn="just">
              <a:buNone/>
            </a:pPr>
            <a:endParaRPr lang="en-GB" sz="2200" dirty="0"/>
          </a:p>
        </p:txBody>
      </p:sp>
    </p:spTree>
    <p:extLst>
      <p:ext uri="{BB962C8B-B14F-4D97-AF65-F5344CB8AC3E}">
        <p14:creationId xmlns:p14="http://schemas.microsoft.com/office/powerpoint/2010/main" val="138107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The 3 assays</a:t>
            </a:r>
          </a:p>
        </p:txBody>
      </p:sp>
      <p:sp>
        <p:nvSpPr>
          <p:cNvPr id="3" name="Content Placeholder 2"/>
          <p:cNvSpPr>
            <a:spLocks noGrp="1"/>
          </p:cNvSpPr>
          <p:nvPr>
            <p:ph idx="1"/>
          </p:nvPr>
        </p:nvSpPr>
        <p:spPr>
          <a:xfrm>
            <a:off x="467544" y="1454050"/>
            <a:ext cx="8229600" cy="4525963"/>
          </a:xfrm>
        </p:spPr>
        <p:txBody>
          <a:bodyPr>
            <a:normAutofit/>
          </a:bodyPr>
          <a:lstStyle/>
          <a:p>
            <a:pPr algn="just"/>
            <a:r>
              <a:rPr lang="en-US" sz="2200" dirty="0"/>
              <a:t>In total, they analyzed 238 BRCA1 VUS and identified functional defects in </a:t>
            </a:r>
            <a:r>
              <a:rPr lang="en-US" sz="2200" b="1" dirty="0"/>
              <a:t>45 of them</a:t>
            </a:r>
            <a:r>
              <a:rPr lang="en-US" sz="2200" dirty="0"/>
              <a:t>, 43 VUS in the RING and BRCT domains and </a:t>
            </a:r>
            <a:r>
              <a:rPr lang="en-US" sz="2200" b="1" dirty="0"/>
              <a:t>2 in </a:t>
            </a:r>
            <a:r>
              <a:rPr lang="en-GB" sz="2200" b="1" dirty="0"/>
              <a:t>the coiled-coil domain </a:t>
            </a:r>
          </a:p>
          <a:p>
            <a:pPr algn="just"/>
            <a:endParaRPr lang="en-GB" sz="2200" dirty="0"/>
          </a:p>
          <a:p>
            <a:pPr algn="just"/>
            <a:r>
              <a:rPr lang="en-GB" sz="2200" dirty="0"/>
              <a:t>With all 25 </a:t>
            </a:r>
            <a:r>
              <a:rPr lang="en-US" sz="2200" dirty="0"/>
              <a:t>known pathogenic variants and all 25 known benign variants correctly categorized in the </a:t>
            </a:r>
            <a:r>
              <a:rPr lang="en-US" sz="2200" b="1" dirty="0"/>
              <a:t>cisplatin, </a:t>
            </a:r>
            <a:r>
              <a:rPr lang="en-US" sz="2200" b="1" dirty="0" err="1"/>
              <a:t>olaparib</a:t>
            </a:r>
            <a:r>
              <a:rPr lang="en-US" sz="2200" b="1" dirty="0"/>
              <a:t>, and DR-GFP HRR assays, each assay has a sensitivity and specificity of 100%</a:t>
            </a:r>
            <a:endParaRPr lang="en-GB" sz="2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165304"/>
            <a:ext cx="4631457" cy="247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093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The 3 assays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097" y="747170"/>
            <a:ext cx="2843808" cy="236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454" y="3111499"/>
            <a:ext cx="2865097" cy="374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251520" y="1772816"/>
            <a:ext cx="5472608" cy="4525963"/>
          </a:xfrm>
        </p:spPr>
        <p:txBody>
          <a:bodyPr>
            <a:normAutofit lnSpcReduction="10000"/>
          </a:bodyPr>
          <a:lstStyle/>
          <a:p>
            <a:pPr algn="just"/>
            <a:r>
              <a:rPr lang="en-US" sz="2000" dirty="0"/>
              <a:t>Although the results of the 3 assays were highly concordant, a subset of variants was only scored as deleterious in the </a:t>
            </a:r>
            <a:r>
              <a:rPr lang="en-US" sz="2000" dirty="0" err="1"/>
              <a:t>olaparib</a:t>
            </a:r>
            <a:r>
              <a:rPr lang="en-US" sz="2000" dirty="0"/>
              <a:t> and/or DR-GFP assays</a:t>
            </a:r>
          </a:p>
          <a:p>
            <a:pPr marL="0" indent="0" algn="just">
              <a:buNone/>
            </a:pPr>
            <a:r>
              <a:rPr lang="en-GB" sz="2000" dirty="0"/>
              <a:t> </a:t>
            </a:r>
          </a:p>
          <a:p>
            <a:pPr algn="just"/>
            <a:r>
              <a:rPr lang="en-US" sz="2000" b="1" dirty="0"/>
              <a:t>In most cases, these variants appear to be </a:t>
            </a:r>
            <a:r>
              <a:rPr lang="en-US" sz="2000" b="1" dirty="0" err="1"/>
              <a:t>hypomorphic</a:t>
            </a:r>
            <a:r>
              <a:rPr lang="en-US" sz="2000" b="1" dirty="0"/>
              <a:t>, conferring partial defects which were only significant in the HRR assay</a:t>
            </a:r>
          </a:p>
          <a:p>
            <a:pPr algn="just"/>
            <a:endParaRPr lang="en-US" sz="2000" dirty="0"/>
          </a:p>
          <a:p>
            <a:pPr algn="just"/>
            <a:r>
              <a:rPr lang="en-GB" sz="2000" dirty="0"/>
              <a:t>Interestingly, </a:t>
            </a:r>
            <a:r>
              <a:rPr lang="en-US" sz="2000" dirty="0"/>
              <a:t>and in line with their previous observations (</a:t>
            </a:r>
            <a:r>
              <a:rPr lang="en-US" sz="2000" dirty="0" err="1"/>
              <a:t>Bouwman</a:t>
            </a:r>
            <a:r>
              <a:rPr lang="en-US" sz="2000" dirty="0"/>
              <a:t> et al 2013</a:t>
            </a:r>
            <a:r>
              <a:rPr lang="en-US" sz="2000" b="1" dirty="0"/>
              <a:t>), the coiled-coil </a:t>
            </a:r>
            <a:r>
              <a:rPr lang="en-GB" sz="2000" b="1" dirty="0"/>
              <a:t>variants c.4220T&gt;C p.(Leu1407Pro) and c.4232T&gt;C p.(Met1411Thr) </a:t>
            </a:r>
            <a:r>
              <a:rPr lang="en-US" sz="2000" b="1" dirty="0"/>
              <a:t>only affect HRR and have no significant effect on the (short-term) drug sensitivities of the complemented ES cells</a:t>
            </a:r>
            <a:endParaRPr lang="en-GB" sz="2000" b="1" dirty="0"/>
          </a:p>
        </p:txBody>
      </p:sp>
      <p:sp>
        <p:nvSpPr>
          <p:cNvPr id="4" name="Rectangle 3"/>
          <p:cNvSpPr/>
          <p:nvPr/>
        </p:nvSpPr>
        <p:spPr>
          <a:xfrm>
            <a:off x="179512" y="6432858"/>
            <a:ext cx="5904656" cy="400110"/>
          </a:xfrm>
          <a:prstGeom prst="rect">
            <a:avLst/>
          </a:prstGeom>
        </p:spPr>
        <p:txBody>
          <a:bodyPr wrap="square">
            <a:spAutoFit/>
          </a:bodyPr>
          <a:lstStyle/>
          <a:p>
            <a:pPr algn="just"/>
            <a:r>
              <a:rPr lang="en-US" sz="1000" dirty="0"/>
              <a:t>(</a:t>
            </a:r>
            <a:r>
              <a:rPr lang="en-US" sz="1000" dirty="0" err="1"/>
              <a:t>Bouwman</a:t>
            </a:r>
            <a:r>
              <a:rPr lang="en-US" sz="1000" dirty="0"/>
              <a:t>, Peter, et al. "A high-throughput functional complementation assay for classification of BRCA1 missense variants." Cancer discovery 3.10 (2013): 1142-1155.)</a:t>
            </a:r>
          </a:p>
        </p:txBody>
      </p:sp>
    </p:spTree>
    <p:extLst>
      <p:ext uri="{BB962C8B-B14F-4D97-AF65-F5344CB8AC3E}">
        <p14:creationId xmlns:p14="http://schemas.microsoft.com/office/powerpoint/2010/main" val="386424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640"/>
            <a:ext cx="6346971" cy="655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300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Vs Findlay 2018 (HAP1 screen)</a:t>
            </a:r>
          </a:p>
        </p:txBody>
      </p:sp>
      <p:sp>
        <p:nvSpPr>
          <p:cNvPr id="3" name="Content Placeholder 2"/>
          <p:cNvSpPr>
            <a:spLocks noGrp="1"/>
          </p:cNvSpPr>
          <p:nvPr>
            <p:ph idx="1"/>
          </p:nvPr>
        </p:nvSpPr>
        <p:spPr/>
        <p:txBody>
          <a:bodyPr>
            <a:normAutofit fontScale="92500" lnSpcReduction="10000"/>
          </a:bodyPr>
          <a:lstStyle/>
          <a:p>
            <a:pPr algn="just"/>
            <a:r>
              <a:rPr lang="en-US" sz="2400" b="1" dirty="0"/>
              <a:t>Ten discrepant cases </a:t>
            </a:r>
            <a:r>
              <a:rPr lang="en-US" sz="2400" dirty="0"/>
              <a:t>may largely be attributed to a partial or intermediate loss of function that is only detected in the </a:t>
            </a:r>
            <a:r>
              <a:rPr lang="en-US" sz="2400" dirty="0" err="1"/>
              <a:t>olaparib</a:t>
            </a:r>
            <a:r>
              <a:rPr lang="en-US" sz="2400" dirty="0"/>
              <a:t> and/or DR-GFP assay(s)”</a:t>
            </a:r>
            <a:endParaRPr lang="en-GB" sz="2400" dirty="0"/>
          </a:p>
          <a:p>
            <a:pPr algn="just"/>
            <a:endParaRPr lang="en-US" sz="2400" dirty="0"/>
          </a:p>
          <a:p>
            <a:pPr algn="just"/>
            <a:r>
              <a:rPr lang="en-US" sz="2400" b="1" dirty="0"/>
              <a:t>Two variants show opposite categorization in all three of our assays compared to the HAP1 screen.</a:t>
            </a:r>
            <a:r>
              <a:rPr lang="en-US" sz="2400" dirty="0"/>
              <a:t> Variant c.19C&gt;T p.(Arg7Cys) appeared to have no effect on HAP1 proliferation, but was defective in all three of our assays. For c.5258G&gt;C p.(Arg1753Thr), we noticed the opposite.</a:t>
            </a:r>
          </a:p>
          <a:p>
            <a:pPr algn="just"/>
            <a:endParaRPr lang="en-US" sz="2400" dirty="0"/>
          </a:p>
          <a:p>
            <a:r>
              <a:rPr lang="en-US" sz="2400" dirty="0"/>
              <a:t>Also in these cases, it seems likely that the variants have intermediate defects, that may vary depending on cell type or assay specific factors</a:t>
            </a:r>
            <a:endParaRPr lang="en-GB" sz="2400" dirty="0"/>
          </a:p>
        </p:txBody>
      </p:sp>
    </p:spTree>
    <p:extLst>
      <p:ext uri="{BB962C8B-B14F-4D97-AF65-F5344CB8AC3E}">
        <p14:creationId xmlns:p14="http://schemas.microsoft.com/office/powerpoint/2010/main" val="1331751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Comparison with other functional assays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93" y="1176728"/>
            <a:ext cx="7605568" cy="2358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3568" y="3861048"/>
            <a:ext cx="7704856" cy="646331"/>
          </a:xfrm>
          <a:prstGeom prst="rect">
            <a:avLst/>
          </a:prstGeom>
        </p:spPr>
        <p:txBody>
          <a:bodyPr wrap="square">
            <a:spAutoFit/>
          </a:bodyPr>
          <a:lstStyle/>
          <a:p>
            <a:pPr algn="just"/>
            <a:r>
              <a:rPr lang="en-US" dirty="0"/>
              <a:t>“Ten discrepant cases may largely be attributed to a partial or intermediate loss of function that is only detected in the </a:t>
            </a:r>
            <a:r>
              <a:rPr lang="en-US" dirty="0" err="1"/>
              <a:t>olaparib</a:t>
            </a:r>
            <a:r>
              <a:rPr lang="en-US" dirty="0"/>
              <a:t> and/or DR-GFP assay(s)”</a:t>
            </a:r>
          </a:p>
        </p:txBody>
      </p:sp>
    </p:spTree>
    <p:extLst>
      <p:ext uri="{BB962C8B-B14F-4D97-AF65-F5344CB8AC3E}">
        <p14:creationId xmlns:p14="http://schemas.microsoft.com/office/powerpoint/2010/main" val="2756171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Comparison with other functional assays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293" y="1176728"/>
            <a:ext cx="7605568" cy="2358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376" y="3535629"/>
            <a:ext cx="7380377" cy="219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6832" y="5139940"/>
            <a:ext cx="80113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14" y="5949280"/>
            <a:ext cx="86963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319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Comparison with other functional assays</a:t>
            </a:r>
          </a:p>
        </p:txBody>
      </p:sp>
      <p:pic>
        <p:nvPicPr>
          <p:cNvPr id="5" name="Picture 2">
            <a:extLst>
              <a:ext uri="{FF2B5EF4-FFF2-40B4-BE49-F238E27FC236}">
                <a16:creationId xmlns:a16="http://schemas.microsoft.com/office/drawing/2014/main" xmlns="" id="{FF34CCB1-08EE-4AAE-B4B6-6E83288D3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 y="1417638"/>
            <a:ext cx="801052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xmlns="" id="{92EA2887-F553-428A-8CCF-877D87F76B86}"/>
              </a:ext>
            </a:extLst>
          </p:cNvPr>
          <p:cNvSpPr/>
          <p:nvPr/>
        </p:nvSpPr>
        <p:spPr>
          <a:xfrm>
            <a:off x="457200" y="1556792"/>
            <a:ext cx="82296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D9C57A9D-7079-464A-A1E4-D85084C88656}"/>
              </a:ext>
            </a:extLst>
          </p:cNvPr>
          <p:cNvSpPr/>
          <p:nvPr/>
        </p:nvSpPr>
        <p:spPr>
          <a:xfrm>
            <a:off x="347662" y="3884855"/>
            <a:ext cx="82296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B163FD43-B369-4618-A535-28648AC4FE1D}"/>
              </a:ext>
            </a:extLst>
          </p:cNvPr>
          <p:cNvSpPr/>
          <p:nvPr/>
        </p:nvSpPr>
        <p:spPr>
          <a:xfrm>
            <a:off x="678395" y="4701043"/>
            <a:ext cx="7787208" cy="2308324"/>
          </a:xfrm>
          <a:prstGeom prst="rect">
            <a:avLst/>
          </a:prstGeom>
        </p:spPr>
        <p:txBody>
          <a:bodyPr wrap="square">
            <a:spAutoFit/>
          </a:bodyPr>
          <a:lstStyle/>
          <a:p>
            <a:pPr algn="just"/>
            <a:r>
              <a:rPr lang="en-US" b="1" dirty="0"/>
              <a:t>Two variants show opposite categorization in all three of our assays compared to the HAP1 screen.</a:t>
            </a:r>
            <a:r>
              <a:rPr lang="en-US" dirty="0"/>
              <a:t> Variant c.19C&gt;T p.(Arg7Cys) appeared to have no effect on HAP1 proliferation, but was defective in all three of our assays. For c.5258G&gt;C p.(Arg1753Thr), we noticed the opposite.</a:t>
            </a:r>
          </a:p>
          <a:p>
            <a:pPr algn="just"/>
            <a:endParaRPr lang="en-US" dirty="0"/>
          </a:p>
          <a:p>
            <a:pPr algn="just"/>
            <a:r>
              <a:rPr lang="en-US" dirty="0"/>
              <a:t>Also in these cases, it seems likely that the variants have intermediate defects, that may vary depending on cell type or assay specific factors</a:t>
            </a:r>
            <a:endParaRPr lang="en-GB" dirty="0"/>
          </a:p>
          <a:p>
            <a:pPr algn="just"/>
            <a:endParaRPr lang="en-US" dirty="0"/>
          </a:p>
        </p:txBody>
      </p:sp>
    </p:spTree>
    <p:extLst>
      <p:ext uri="{BB962C8B-B14F-4D97-AF65-F5344CB8AC3E}">
        <p14:creationId xmlns:p14="http://schemas.microsoft.com/office/powerpoint/2010/main" val="2059319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1980"/>
          <a:stretch/>
        </p:blipFill>
        <p:spPr bwMode="auto">
          <a:xfrm>
            <a:off x="179512" y="1393402"/>
            <a:ext cx="8010525" cy="54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stretch>
            <a:fillRect/>
          </a:stretch>
        </p:blipFill>
        <p:spPr>
          <a:xfrm>
            <a:off x="6159009" y="2957541"/>
            <a:ext cx="2909371" cy="2535976"/>
          </a:xfrm>
          <a:prstGeom prst="rect">
            <a:avLst/>
          </a:prstGeom>
        </p:spPr>
      </p:pic>
      <p:sp>
        <p:nvSpPr>
          <p:cNvPr id="4" name="Rectangle 3"/>
          <p:cNvSpPr/>
          <p:nvPr/>
        </p:nvSpPr>
        <p:spPr>
          <a:xfrm>
            <a:off x="190044" y="3138934"/>
            <a:ext cx="5832648" cy="2585323"/>
          </a:xfrm>
          <a:prstGeom prst="rect">
            <a:avLst/>
          </a:prstGeom>
        </p:spPr>
        <p:txBody>
          <a:bodyPr wrap="square">
            <a:spAutoFit/>
          </a:bodyPr>
          <a:lstStyle/>
          <a:p>
            <a:pPr algn="just"/>
            <a:r>
              <a:rPr lang="en-US" dirty="0"/>
              <a:t>Upon</a:t>
            </a:r>
            <a:r>
              <a:rPr lang="en-US" b="1" dirty="0"/>
              <a:t> </a:t>
            </a:r>
            <a:r>
              <a:rPr lang="en-US" b="1" u="sng" dirty="0"/>
              <a:t>transient</a:t>
            </a:r>
            <a:r>
              <a:rPr lang="en-US" b="1" dirty="0"/>
              <a:t> </a:t>
            </a:r>
            <a:r>
              <a:rPr lang="en-US" dirty="0"/>
              <a:t>transfection of these VUS in the ES cell system, </a:t>
            </a:r>
            <a:r>
              <a:rPr lang="en-US" b="1" dirty="0"/>
              <a:t>DR-GFP HRR activity was only mildly affected by </a:t>
            </a:r>
            <a:r>
              <a:rPr lang="en-US" b="1" dirty="0">
                <a:solidFill>
                  <a:srgbClr val="00B050"/>
                </a:solidFill>
              </a:rPr>
              <a:t>c.19C&gt;T</a:t>
            </a:r>
            <a:r>
              <a:rPr lang="en-US" dirty="0"/>
              <a:t>, whereas </a:t>
            </a:r>
            <a:r>
              <a:rPr lang="en-US" b="1" dirty="0">
                <a:solidFill>
                  <a:srgbClr val="FF0000"/>
                </a:solidFill>
              </a:rPr>
              <a:t>c.5258G&gt;C </a:t>
            </a:r>
            <a:r>
              <a:rPr lang="en-US" b="1" dirty="0"/>
              <a:t>leads to a strong HRR defect </a:t>
            </a:r>
            <a:r>
              <a:rPr lang="en-US" dirty="0"/>
              <a:t>(Supplementary Fig. S5B). </a:t>
            </a:r>
          </a:p>
          <a:p>
            <a:pPr algn="just"/>
            <a:endParaRPr lang="en-US" dirty="0"/>
          </a:p>
          <a:p>
            <a:pPr algn="just"/>
            <a:r>
              <a:rPr lang="en-US" dirty="0"/>
              <a:t>Cleary, there is a discrepancy between the results with stably integrated BRCA1 c.5258G&gt;C versus transient expression, but sequence and Western blot analyses revealed no straightforward explanation (data not shown).</a:t>
            </a:r>
            <a:endParaRPr lang="en-GB"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2830"/>
          <a:stretch/>
        </p:blipFill>
        <p:spPr bwMode="auto">
          <a:xfrm>
            <a:off x="190044" y="1940943"/>
            <a:ext cx="8010525" cy="52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155662" y="3852422"/>
            <a:ext cx="360040" cy="36448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201278" y="4441297"/>
            <a:ext cx="360040" cy="364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p:nvPr>
        </p:nvSpPr>
        <p:spPr>
          <a:xfrm>
            <a:off x="457200" y="274638"/>
            <a:ext cx="8229600" cy="1143000"/>
          </a:xfrm>
        </p:spPr>
        <p:txBody>
          <a:bodyPr>
            <a:normAutofit/>
          </a:bodyPr>
          <a:lstStyle/>
          <a:p>
            <a:r>
              <a:rPr lang="en-GB" sz="3200" b="1" dirty="0"/>
              <a:t>Comparison with other functional assays</a:t>
            </a:r>
          </a:p>
        </p:txBody>
      </p:sp>
    </p:spTree>
    <p:extLst>
      <p:ext uri="{BB962C8B-B14F-4D97-AF65-F5344CB8AC3E}">
        <p14:creationId xmlns:p14="http://schemas.microsoft.com/office/powerpoint/2010/main" val="1056928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The results of the HAP1 proliferation assay are highly concordant with those of our assays, with all overlapping 16 known pathogenic variants and 6 known </a:t>
            </a:r>
            <a:r>
              <a:rPr lang="en-GB" sz="2400" dirty="0"/>
              <a:t>benign variants categorized correctly </a:t>
            </a:r>
          </a:p>
          <a:p>
            <a:endParaRPr lang="en-GB" sz="2400" b="1" dirty="0"/>
          </a:p>
          <a:p>
            <a:r>
              <a:rPr lang="en-US" sz="2400" dirty="0"/>
              <a:t>Interestingly, none of the 11 variants that were only identified as deleterious in the DR-GFP assay were picked up by the HAP1 proliferation screen. Of these, coiled-coil variants c.4220T&gt;C and c.4232T&gt;C were not included in the analysis</a:t>
            </a:r>
            <a:endParaRPr lang="en-GB" sz="2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249951"/>
            <a:ext cx="40576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274638"/>
            <a:ext cx="8229600" cy="1143000"/>
          </a:xfrm>
        </p:spPr>
        <p:txBody>
          <a:bodyPr>
            <a:normAutofit/>
          </a:bodyPr>
          <a:lstStyle/>
          <a:p>
            <a:r>
              <a:rPr lang="en-GB" sz="3200" b="1" dirty="0"/>
              <a:t>Comparison with other functional assays</a:t>
            </a:r>
          </a:p>
        </p:txBody>
      </p:sp>
    </p:spTree>
    <p:extLst>
      <p:ext uri="{BB962C8B-B14F-4D97-AF65-F5344CB8AC3E}">
        <p14:creationId xmlns:p14="http://schemas.microsoft.com/office/powerpoint/2010/main" val="133175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249951"/>
            <a:ext cx="40576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274638"/>
            <a:ext cx="8229600" cy="1143000"/>
          </a:xfrm>
        </p:spPr>
        <p:txBody>
          <a:bodyPr>
            <a:normAutofit/>
          </a:bodyPr>
          <a:lstStyle/>
          <a:p>
            <a:r>
              <a:rPr lang="en-GB" sz="3200" b="1" dirty="0"/>
              <a:t>Comparison with other functional assays</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24"/>
          <a:stretch/>
        </p:blipFill>
        <p:spPr bwMode="auto">
          <a:xfrm>
            <a:off x="0" y="1772816"/>
            <a:ext cx="9061698"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xmlns="" id="{F3F88829-9FF2-4056-894E-49AC158DE712}"/>
              </a:ext>
            </a:extLst>
          </p:cNvPr>
          <p:cNvSpPr/>
          <p:nvPr/>
        </p:nvSpPr>
        <p:spPr>
          <a:xfrm>
            <a:off x="0" y="3212976"/>
            <a:ext cx="810039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797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GB" sz="3200" b="1" dirty="0"/>
              <a:t>Background</a:t>
            </a:r>
          </a:p>
        </p:txBody>
      </p:sp>
      <p:sp>
        <p:nvSpPr>
          <p:cNvPr id="3" name="Content Placeholder 2"/>
          <p:cNvSpPr>
            <a:spLocks noGrp="1"/>
          </p:cNvSpPr>
          <p:nvPr>
            <p:ph idx="1"/>
          </p:nvPr>
        </p:nvSpPr>
        <p:spPr>
          <a:xfrm>
            <a:off x="467544" y="1196752"/>
            <a:ext cx="8229600" cy="5472608"/>
          </a:xfrm>
        </p:spPr>
        <p:txBody>
          <a:bodyPr>
            <a:normAutofit/>
          </a:bodyPr>
          <a:lstStyle/>
          <a:p>
            <a:pPr algn="just"/>
            <a:r>
              <a:rPr lang="en-GB" sz="2200" dirty="0"/>
              <a:t>Functional Tests were based on the ability to complement Brca1-deficient mouse embryonic stem cells in HRR</a:t>
            </a:r>
          </a:p>
          <a:p>
            <a:pPr lvl="1"/>
            <a:r>
              <a:rPr lang="en-GB" sz="2000" dirty="0"/>
              <a:t>Cisplatin sensitivity assays </a:t>
            </a:r>
          </a:p>
          <a:p>
            <a:pPr lvl="1"/>
            <a:r>
              <a:rPr lang="en-GB" sz="2000" dirty="0" err="1"/>
              <a:t>Olaparib</a:t>
            </a:r>
            <a:r>
              <a:rPr lang="en-GB" sz="2000" dirty="0"/>
              <a:t> sensitivity assays </a:t>
            </a:r>
          </a:p>
          <a:p>
            <a:pPr lvl="1"/>
            <a:r>
              <a:rPr lang="en-GB" sz="2000" dirty="0"/>
              <a:t>Direct repeat GFP (DR-GFP) HRR assay.</a:t>
            </a:r>
          </a:p>
          <a:p>
            <a:pPr marL="457200" lvl="1" indent="0">
              <a:buNone/>
            </a:pPr>
            <a:endParaRPr lang="en-GB" sz="2200" dirty="0"/>
          </a:p>
          <a:p>
            <a:pPr algn="just"/>
            <a:r>
              <a:rPr lang="en-GB" sz="2200" dirty="0"/>
              <a:t>Validation: 25 known benign and 25 known pathogenic</a:t>
            </a:r>
            <a:endParaRPr lang="en-US" sz="2200" dirty="0"/>
          </a:p>
          <a:p>
            <a:pPr algn="just"/>
            <a:endParaRPr lang="en-US" sz="2200" dirty="0"/>
          </a:p>
        </p:txBody>
      </p:sp>
    </p:spTree>
    <p:extLst>
      <p:ext uri="{BB962C8B-B14F-4D97-AF65-F5344CB8AC3E}">
        <p14:creationId xmlns:p14="http://schemas.microsoft.com/office/powerpoint/2010/main" val="2549953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VUS classification based on genetic and clinical data</a:t>
            </a:r>
          </a:p>
        </p:txBody>
      </p:sp>
      <p:sp>
        <p:nvSpPr>
          <p:cNvPr id="3" name="Content Placeholder 2"/>
          <p:cNvSpPr>
            <a:spLocks noGrp="1"/>
          </p:cNvSpPr>
          <p:nvPr>
            <p:ph idx="1"/>
          </p:nvPr>
        </p:nvSpPr>
        <p:spPr>
          <a:xfrm>
            <a:off x="467544" y="1700808"/>
            <a:ext cx="8229600" cy="4525963"/>
          </a:xfrm>
        </p:spPr>
        <p:txBody>
          <a:bodyPr>
            <a:normAutofit/>
          </a:bodyPr>
          <a:lstStyle/>
          <a:p>
            <a:r>
              <a:rPr lang="en-US" sz="2400" dirty="0"/>
              <a:t>Collected genetic and clinical data for VUS shown to impair protein function in the functional assays and</a:t>
            </a:r>
            <a:r>
              <a:rPr lang="en-US" sz="2400" b="1" dirty="0"/>
              <a:t> VUS that had been observed in at least three families</a:t>
            </a:r>
          </a:p>
          <a:p>
            <a:endParaRPr lang="en-US" sz="2400" dirty="0"/>
          </a:p>
          <a:p>
            <a:r>
              <a:rPr lang="en-GB" sz="2400" dirty="0"/>
              <a:t>In total, </a:t>
            </a:r>
            <a:r>
              <a:rPr lang="en-US" sz="2400" dirty="0"/>
              <a:t>they collected data for </a:t>
            </a:r>
            <a:r>
              <a:rPr lang="en-US" sz="2400" b="1" dirty="0"/>
              <a:t>35 variants from 98 families</a:t>
            </a:r>
            <a:r>
              <a:rPr lang="en-US" sz="2400" dirty="0"/>
              <a:t>. The recent publication of a large-scale multifactorial likelihood analysis of BRCA1 and BRCA2 VUS by the </a:t>
            </a:r>
            <a:r>
              <a:rPr lang="en-US" sz="2400" b="1" dirty="0"/>
              <a:t>ENIGMA</a:t>
            </a:r>
            <a:r>
              <a:rPr lang="en-US" sz="2400" dirty="0"/>
              <a:t> consortium (Parsons et al 2019) allowed us to </a:t>
            </a:r>
            <a:r>
              <a:rPr lang="en-US" sz="2400" b="1" dirty="0"/>
              <a:t>add information for 18 of these variants</a:t>
            </a:r>
            <a:endParaRPr lang="en-GB" sz="2400" b="1" dirty="0"/>
          </a:p>
        </p:txBody>
      </p:sp>
      <p:sp>
        <p:nvSpPr>
          <p:cNvPr id="4" name="Rectangle 3"/>
          <p:cNvSpPr/>
          <p:nvPr/>
        </p:nvSpPr>
        <p:spPr>
          <a:xfrm>
            <a:off x="2771800" y="5949280"/>
            <a:ext cx="6264696" cy="646331"/>
          </a:xfrm>
          <a:prstGeom prst="rect">
            <a:avLst/>
          </a:prstGeom>
        </p:spPr>
        <p:txBody>
          <a:bodyPr wrap="square">
            <a:spAutoFit/>
          </a:bodyPr>
          <a:lstStyle/>
          <a:p>
            <a:pPr algn="just"/>
            <a:r>
              <a:rPr lang="en-GB" sz="1200" dirty="0"/>
              <a:t>Parsons MT, </a:t>
            </a:r>
            <a:r>
              <a:rPr lang="en-GB" sz="1200" dirty="0" err="1"/>
              <a:t>Tudini</a:t>
            </a:r>
            <a:r>
              <a:rPr lang="en-GB" sz="1200" dirty="0"/>
              <a:t> E, Li H, </a:t>
            </a:r>
            <a:r>
              <a:rPr lang="en-GB" sz="1200" dirty="0" err="1"/>
              <a:t>Hahnen</a:t>
            </a:r>
            <a:r>
              <a:rPr lang="en-GB" sz="1200" dirty="0"/>
              <a:t> E, </a:t>
            </a:r>
            <a:r>
              <a:rPr lang="en-GB" sz="1200" dirty="0" err="1"/>
              <a:t>Wappenschmidt</a:t>
            </a:r>
            <a:r>
              <a:rPr lang="en-GB" sz="1200" dirty="0"/>
              <a:t> B, </a:t>
            </a:r>
            <a:r>
              <a:rPr lang="en-GB" sz="1200" dirty="0" err="1"/>
              <a:t>Feliubadalo</a:t>
            </a:r>
            <a:r>
              <a:rPr lang="en-GB" sz="1200" dirty="0"/>
              <a:t> L, et al. </a:t>
            </a:r>
            <a:r>
              <a:rPr lang="en-US" sz="1200" dirty="0"/>
              <a:t>Large scale multifactorial likelihood quantitative analysis of BRCA1 and BRCA2 </a:t>
            </a:r>
            <a:r>
              <a:rPr lang="en-GB" sz="1200" dirty="0"/>
              <a:t>variants: An ENIGMA resource to support clinical variant classification. Hum </a:t>
            </a:r>
            <a:r>
              <a:rPr lang="en-GB" sz="1200" dirty="0" err="1"/>
              <a:t>Mutat</a:t>
            </a:r>
            <a:r>
              <a:rPr lang="en-GB" sz="1200" dirty="0"/>
              <a:t> 2019;40:1557–78.</a:t>
            </a:r>
          </a:p>
        </p:txBody>
      </p:sp>
    </p:spTree>
    <p:extLst>
      <p:ext uri="{BB962C8B-B14F-4D97-AF65-F5344CB8AC3E}">
        <p14:creationId xmlns:p14="http://schemas.microsoft.com/office/powerpoint/2010/main" val="1331751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VUS classification based on genetic and clinical data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8578949" cy="322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rot="16200000">
            <a:off x="972208" y="2299211"/>
            <a:ext cx="533589" cy="246221"/>
          </a:xfrm>
          <a:prstGeom prst="rect">
            <a:avLst/>
          </a:prstGeom>
          <a:noFill/>
        </p:spPr>
        <p:txBody>
          <a:bodyPr wrap="square" rtlCol="0">
            <a:spAutoFit/>
          </a:bodyPr>
          <a:lstStyle/>
          <a:p>
            <a:r>
              <a:rPr lang="en-GB" sz="1000" b="1" dirty="0">
                <a:solidFill>
                  <a:srgbClr val="FF0000"/>
                </a:solidFill>
              </a:rPr>
              <a:t>LOF</a:t>
            </a:r>
          </a:p>
        </p:txBody>
      </p:sp>
      <p:sp>
        <p:nvSpPr>
          <p:cNvPr id="13" name="TextBox 12"/>
          <p:cNvSpPr txBox="1"/>
          <p:nvPr/>
        </p:nvSpPr>
        <p:spPr>
          <a:xfrm rot="16200000">
            <a:off x="1094380" y="2299211"/>
            <a:ext cx="533589" cy="246221"/>
          </a:xfrm>
          <a:prstGeom prst="rect">
            <a:avLst/>
          </a:prstGeom>
          <a:noFill/>
        </p:spPr>
        <p:txBody>
          <a:bodyPr wrap="square" rtlCol="0">
            <a:spAutoFit/>
          </a:bodyPr>
          <a:lstStyle/>
          <a:p>
            <a:r>
              <a:rPr lang="en-GB" sz="1000" b="1" dirty="0">
                <a:solidFill>
                  <a:srgbClr val="FF0000"/>
                </a:solidFill>
              </a:rPr>
              <a:t>LOF</a:t>
            </a:r>
          </a:p>
        </p:txBody>
      </p:sp>
      <p:sp>
        <p:nvSpPr>
          <p:cNvPr id="14" name="TextBox 13"/>
          <p:cNvSpPr txBox="1"/>
          <p:nvPr/>
        </p:nvSpPr>
        <p:spPr>
          <a:xfrm rot="16200000">
            <a:off x="1224109" y="2303901"/>
            <a:ext cx="533589" cy="246221"/>
          </a:xfrm>
          <a:prstGeom prst="rect">
            <a:avLst/>
          </a:prstGeom>
          <a:noFill/>
        </p:spPr>
        <p:txBody>
          <a:bodyPr wrap="square" rtlCol="0">
            <a:spAutoFit/>
          </a:bodyPr>
          <a:lstStyle/>
          <a:p>
            <a:r>
              <a:rPr lang="en-GB" sz="1000" b="1" dirty="0">
                <a:solidFill>
                  <a:srgbClr val="FF0000"/>
                </a:solidFill>
              </a:rPr>
              <a:t>LOF</a:t>
            </a:r>
          </a:p>
        </p:txBody>
      </p:sp>
      <p:sp>
        <p:nvSpPr>
          <p:cNvPr id="15" name="TextBox 14"/>
          <p:cNvSpPr txBox="1"/>
          <p:nvPr/>
        </p:nvSpPr>
        <p:spPr>
          <a:xfrm rot="16200000">
            <a:off x="1346281" y="2299211"/>
            <a:ext cx="533589" cy="246221"/>
          </a:xfrm>
          <a:prstGeom prst="rect">
            <a:avLst/>
          </a:prstGeom>
          <a:noFill/>
        </p:spPr>
        <p:txBody>
          <a:bodyPr wrap="square" rtlCol="0">
            <a:spAutoFit/>
          </a:bodyPr>
          <a:lstStyle/>
          <a:p>
            <a:r>
              <a:rPr lang="en-GB" sz="1000" b="1" dirty="0">
                <a:solidFill>
                  <a:srgbClr val="FF0000"/>
                </a:solidFill>
              </a:rPr>
              <a:t>LOF</a:t>
            </a:r>
          </a:p>
        </p:txBody>
      </p:sp>
      <p:sp>
        <p:nvSpPr>
          <p:cNvPr id="16" name="TextBox 15"/>
          <p:cNvSpPr txBox="1"/>
          <p:nvPr/>
        </p:nvSpPr>
        <p:spPr>
          <a:xfrm rot="16200000">
            <a:off x="2696129" y="2155629"/>
            <a:ext cx="533589" cy="246221"/>
          </a:xfrm>
          <a:prstGeom prst="rect">
            <a:avLst/>
          </a:prstGeom>
          <a:noFill/>
        </p:spPr>
        <p:txBody>
          <a:bodyPr wrap="square" rtlCol="0">
            <a:spAutoFit/>
          </a:bodyPr>
          <a:lstStyle/>
          <a:p>
            <a:r>
              <a:rPr lang="en-GB" sz="1000" b="1" dirty="0">
                <a:solidFill>
                  <a:srgbClr val="FF0000"/>
                </a:solidFill>
              </a:rPr>
              <a:t>LOF</a:t>
            </a:r>
          </a:p>
        </p:txBody>
      </p:sp>
      <p:sp>
        <p:nvSpPr>
          <p:cNvPr id="17" name="TextBox 16"/>
          <p:cNvSpPr txBox="1"/>
          <p:nvPr/>
        </p:nvSpPr>
        <p:spPr>
          <a:xfrm rot="16200000">
            <a:off x="1820914" y="2306769"/>
            <a:ext cx="533589" cy="246221"/>
          </a:xfrm>
          <a:prstGeom prst="rect">
            <a:avLst/>
          </a:prstGeom>
          <a:noFill/>
        </p:spPr>
        <p:txBody>
          <a:bodyPr wrap="square" rtlCol="0">
            <a:spAutoFit/>
          </a:bodyPr>
          <a:lstStyle/>
          <a:p>
            <a:r>
              <a:rPr lang="en-GB" sz="1000" b="1" dirty="0">
                <a:solidFill>
                  <a:srgbClr val="FF0000"/>
                </a:solidFill>
              </a:rPr>
              <a:t>LOF</a:t>
            </a:r>
          </a:p>
        </p:txBody>
      </p:sp>
      <p:sp>
        <p:nvSpPr>
          <p:cNvPr id="18" name="TextBox 17"/>
          <p:cNvSpPr txBox="1"/>
          <p:nvPr/>
        </p:nvSpPr>
        <p:spPr>
          <a:xfrm rot="16200000">
            <a:off x="1973314" y="2306769"/>
            <a:ext cx="533589" cy="246221"/>
          </a:xfrm>
          <a:prstGeom prst="rect">
            <a:avLst/>
          </a:prstGeom>
          <a:noFill/>
        </p:spPr>
        <p:txBody>
          <a:bodyPr wrap="square" rtlCol="0">
            <a:spAutoFit/>
          </a:bodyPr>
          <a:lstStyle/>
          <a:p>
            <a:r>
              <a:rPr lang="en-GB" sz="1000" b="1" dirty="0">
                <a:solidFill>
                  <a:srgbClr val="FF0000"/>
                </a:solidFill>
              </a:rPr>
              <a:t>LOF</a:t>
            </a:r>
          </a:p>
        </p:txBody>
      </p:sp>
      <p:sp>
        <p:nvSpPr>
          <p:cNvPr id="19" name="TextBox 18"/>
          <p:cNvSpPr txBox="1"/>
          <p:nvPr/>
        </p:nvSpPr>
        <p:spPr>
          <a:xfrm rot="16200000">
            <a:off x="2324970" y="2306769"/>
            <a:ext cx="533589" cy="246221"/>
          </a:xfrm>
          <a:prstGeom prst="rect">
            <a:avLst/>
          </a:prstGeom>
          <a:noFill/>
        </p:spPr>
        <p:txBody>
          <a:bodyPr wrap="square" rtlCol="0">
            <a:spAutoFit/>
          </a:bodyPr>
          <a:lstStyle/>
          <a:p>
            <a:r>
              <a:rPr lang="en-GB" sz="1000" b="1" dirty="0">
                <a:solidFill>
                  <a:srgbClr val="FF0000"/>
                </a:solidFill>
              </a:rPr>
              <a:t>LOF</a:t>
            </a:r>
          </a:p>
        </p:txBody>
      </p:sp>
      <p:sp>
        <p:nvSpPr>
          <p:cNvPr id="20" name="TextBox 19"/>
          <p:cNvSpPr txBox="1"/>
          <p:nvPr/>
        </p:nvSpPr>
        <p:spPr>
          <a:xfrm rot="16200000">
            <a:off x="827917" y="2299211"/>
            <a:ext cx="533589" cy="246221"/>
          </a:xfrm>
          <a:prstGeom prst="rect">
            <a:avLst/>
          </a:prstGeom>
          <a:noFill/>
        </p:spPr>
        <p:txBody>
          <a:bodyPr wrap="square" rtlCol="0">
            <a:spAutoFit/>
          </a:bodyPr>
          <a:lstStyle/>
          <a:p>
            <a:r>
              <a:rPr lang="en-GB" sz="1000" b="1" dirty="0">
                <a:solidFill>
                  <a:srgbClr val="FF0000"/>
                </a:solidFill>
              </a:rPr>
              <a:t>LOF</a:t>
            </a:r>
          </a:p>
        </p:txBody>
      </p:sp>
      <p:sp>
        <p:nvSpPr>
          <p:cNvPr id="21" name="TextBox 20"/>
          <p:cNvSpPr txBox="1"/>
          <p:nvPr/>
        </p:nvSpPr>
        <p:spPr>
          <a:xfrm rot="16200000">
            <a:off x="1462774" y="3191101"/>
            <a:ext cx="533589" cy="246221"/>
          </a:xfrm>
          <a:prstGeom prst="rect">
            <a:avLst/>
          </a:prstGeom>
          <a:noFill/>
        </p:spPr>
        <p:txBody>
          <a:bodyPr wrap="square" rtlCol="0">
            <a:spAutoFit/>
          </a:bodyPr>
          <a:lstStyle/>
          <a:p>
            <a:r>
              <a:rPr lang="en-GB" sz="1000" b="1" dirty="0">
                <a:solidFill>
                  <a:srgbClr val="FF0000"/>
                </a:solidFill>
              </a:rPr>
              <a:t>LOF</a:t>
            </a:r>
          </a:p>
        </p:txBody>
      </p:sp>
      <p:sp>
        <p:nvSpPr>
          <p:cNvPr id="22" name="TextBox 21"/>
          <p:cNvSpPr txBox="1"/>
          <p:nvPr/>
        </p:nvSpPr>
        <p:spPr>
          <a:xfrm rot="16200000">
            <a:off x="1584946" y="3189973"/>
            <a:ext cx="533589" cy="246221"/>
          </a:xfrm>
          <a:prstGeom prst="rect">
            <a:avLst/>
          </a:prstGeom>
          <a:noFill/>
        </p:spPr>
        <p:txBody>
          <a:bodyPr wrap="square" rtlCol="0">
            <a:spAutoFit/>
          </a:bodyPr>
          <a:lstStyle/>
          <a:p>
            <a:r>
              <a:rPr lang="en-GB" sz="1000" b="1" dirty="0">
                <a:solidFill>
                  <a:srgbClr val="FF0000"/>
                </a:solidFill>
              </a:rPr>
              <a:t>LOF</a:t>
            </a:r>
          </a:p>
        </p:txBody>
      </p:sp>
      <p:sp>
        <p:nvSpPr>
          <p:cNvPr id="23" name="TextBox 22"/>
          <p:cNvSpPr txBox="1"/>
          <p:nvPr/>
        </p:nvSpPr>
        <p:spPr>
          <a:xfrm rot="16200000">
            <a:off x="1699561" y="3193535"/>
            <a:ext cx="533589" cy="246221"/>
          </a:xfrm>
          <a:prstGeom prst="rect">
            <a:avLst/>
          </a:prstGeom>
          <a:noFill/>
        </p:spPr>
        <p:txBody>
          <a:bodyPr wrap="square" rtlCol="0">
            <a:spAutoFit/>
          </a:bodyPr>
          <a:lstStyle/>
          <a:p>
            <a:r>
              <a:rPr lang="en-GB" sz="1000" b="1" dirty="0">
                <a:solidFill>
                  <a:srgbClr val="FF0000"/>
                </a:solidFill>
              </a:rPr>
              <a:t>LOF</a:t>
            </a:r>
          </a:p>
        </p:txBody>
      </p:sp>
      <p:sp>
        <p:nvSpPr>
          <p:cNvPr id="25" name="TextBox 24"/>
          <p:cNvSpPr txBox="1"/>
          <p:nvPr/>
        </p:nvSpPr>
        <p:spPr>
          <a:xfrm rot="16200000">
            <a:off x="2201885" y="3183111"/>
            <a:ext cx="533589" cy="246221"/>
          </a:xfrm>
          <a:prstGeom prst="rect">
            <a:avLst/>
          </a:prstGeom>
          <a:noFill/>
        </p:spPr>
        <p:txBody>
          <a:bodyPr wrap="square" rtlCol="0">
            <a:spAutoFit/>
          </a:bodyPr>
          <a:lstStyle/>
          <a:p>
            <a:r>
              <a:rPr lang="en-GB" sz="1000" b="1" dirty="0">
                <a:solidFill>
                  <a:srgbClr val="FF0000"/>
                </a:solidFill>
              </a:rPr>
              <a:t>LOF</a:t>
            </a:r>
          </a:p>
        </p:txBody>
      </p:sp>
      <p:sp>
        <p:nvSpPr>
          <p:cNvPr id="26" name="TextBox 25"/>
          <p:cNvSpPr txBox="1"/>
          <p:nvPr/>
        </p:nvSpPr>
        <p:spPr>
          <a:xfrm rot="16200000">
            <a:off x="2434763" y="3190668"/>
            <a:ext cx="533589" cy="246221"/>
          </a:xfrm>
          <a:prstGeom prst="rect">
            <a:avLst/>
          </a:prstGeom>
          <a:noFill/>
        </p:spPr>
        <p:txBody>
          <a:bodyPr wrap="square" rtlCol="0">
            <a:spAutoFit/>
          </a:bodyPr>
          <a:lstStyle/>
          <a:p>
            <a:r>
              <a:rPr lang="en-GB" sz="1000" b="1" dirty="0">
                <a:solidFill>
                  <a:srgbClr val="00B050"/>
                </a:solidFill>
              </a:rPr>
              <a:t>FUNC</a:t>
            </a:r>
          </a:p>
        </p:txBody>
      </p:sp>
      <p:sp>
        <p:nvSpPr>
          <p:cNvPr id="27" name="TextBox 26"/>
          <p:cNvSpPr txBox="1"/>
          <p:nvPr/>
        </p:nvSpPr>
        <p:spPr>
          <a:xfrm rot="16200000">
            <a:off x="2564492" y="3197531"/>
            <a:ext cx="533589" cy="246221"/>
          </a:xfrm>
          <a:prstGeom prst="rect">
            <a:avLst/>
          </a:prstGeom>
          <a:noFill/>
        </p:spPr>
        <p:txBody>
          <a:bodyPr wrap="square" rtlCol="0">
            <a:spAutoFit/>
          </a:bodyPr>
          <a:lstStyle/>
          <a:p>
            <a:r>
              <a:rPr lang="en-GB" sz="1000" b="1" dirty="0">
                <a:solidFill>
                  <a:srgbClr val="00B050"/>
                </a:solidFill>
              </a:rPr>
              <a:t>FUNC</a:t>
            </a:r>
          </a:p>
        </p:txBody>
      </p:sp>
      <p:sp>
        <p:nvSpPr>
          <p:cNvPr id="28" name="TextBox 27"/>
          <p:cNvSpPr txBox="1"/>
          <p:nvPr/>
        </p:nvSpPr>
        <p:spPr>
          <a:xfrm rot="16200000">
            <a:off x="2807576" y="3201093"/>
            <a:ext cx="533589" cy="246221"/>
          </a:xfrm>
          <a:prstGeom prst="rect">
            <a:avLst/>
          </a:prstGeom>
          <a:noFill/>
        </p:spPr>
        <p:txBody>
          <a:bodyPr wrap="square" rtlCol="0">
            <a:spAutoFit/>
          </a:bodyPr>
          <a:lstStyle/>
          <a:p>
            <a:r>
              <a:rPr lang="en-GB" sz="1000" b="1" dirty="0">
                <a:solidFill>
                  <a:srgbClr val="00B050"/>
                </a:solidFill>
              </a:rPr>
              <a:t>FUNC</a:t>
            </a:r>
          </a:p>
        </p:txBody>
      </p:sp>
      <p:sp>
        <p:nvSpPr>
          <p:cNvPr id="29" name="TextBox 28"/>
          <p:cNvSpPr txBox="1"/>
          <p:nvPr/>
        </p:nvSpPr>
        <p:spPr>
          <a:xfrm rot="16200000">
            <a:off x="2952419" y="3205088"/>
            <a:ext cx="533589" cy="246221"/>
          </a:xfrm>
          <a:prstGeom prst="rect">
            <a:avLst/>
          </a:prstGeom>
          <a:noFill/>
        </p:spPr>
        <p:txBody>
          <a:bodyPr wrap="square" rtlCol="0">
            <a:spAutoFit/>
          </a:bodyPr>
          <a:lstStyle/>
          <a:p>
            <a:r>
              <a:rPr lang="en-GB" sz="1000" b="1" dirty="0">
                <a:solidFill>
                  <a:srgbClr val="FFC000"/>
                </a:solidFill>
              </a:rPr>
              <a:t>INT</a:t>
            </a:r>
          </a:p>
        </p:txBody>
      </p:sp>
      <p:sp>
        <p:nvSpPr>
          <p:cNvPr id="30" name="TextBox 29"/>
          <p:cNvSpPr txBox="1"/>
          <p:nvPr/>
        </p:nvSpPr>
        <p:spPr>
          <a:xfrm rot="16200000">
            <a:off x="3060164" y="2708589"/>
            <a:ext cx="533589" cy="246221"/>
          </a:xfrm>
          <a:prstGeom prst="rect">
            <a:avLst/>
          </a:prstGeom>
          <a:noFill/>
        </p:spPr>
        <p:txBody>
          <a:bodyPr wrap="square" rtlCol="0">
            <a:spAutoFit/>
          </a:bodyPr>
          <a:lstStyle/>
          <a:p>
            <a:r>
              <a:rPr lang="en-GB" sz="1000" b="1" dirty="0">
                <a:solidFill>
                  <a:srgbClr val="00B050"/>
                </a:solidFill>
              </a:rPr>
              <a:t>FUNC</a:t>
            </a:r>
          </a:p>
        </p:txBody>
      </p:sp>
      <p:sp>
        <p:nvSpPr>
          <p:cNvPr id="31" name="TextBox 30"/>
          <p:cNvSpPr txBox="1"/>
          <p:nvPr/>
        </p:nvSpPr>
        <p:spPr>
          <a:xfrm rot="16200000">
            <a:off x="8131812" y="2131432"/>
            <a:ext cx="533589" cy="246221"/>
          </a:xfrm>
          <a:prstGeom prst="rect">
            <a:avLst/>
          </a:prstGeom>
          <a:noFill/>
        </p:spPr>
        <p:txBody>
          <a:bodyPr wrap="square" rtlCol="0">
            <a:spAutoFit/>
          </a:bodyPr>
          <a:lstStyle/>
          <a:p>
            <a:r>
              <a:rPr lang="en-GB" sz="1000" b="1" dirty="0">
                <a:solidFill>
                  <a:srgbClr val="FF0000"/>
                </a:solidFill>
              </a:rPr>
              <a:t>LOF</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210533"/>
            <a:ext cx="91059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rot="16200000">
            <a:off x="-425503" y="2340252"/>
            <a:ext cx="1043118" cy="246221"/>
          </a:xfrm>
          <a:prstGeom prst="rect">
            <a:avLst/>
          </a:prstGeom>
          <a:noFill/>
        </p:spPr>
        <p:txBody>
          <a:bodyPr wrap="square" rtlCol="0">
            <a:spAutoFit/>
          </a:bodyPr>
          <a:lstStyle/>
          <a:p>
            <a:r>
              <a:rPr lang="en-GB" sz="1000" b="1" dirty="0">
                <a:solidFill>
                  <a:srgbClr val="0070C0"/>
                </a:solidFill>
              </a:rPr>
              <a:t>SGE outcomes</a:t>
            </a:r>
          </a:p>
        </p:txBody>
      </p:sp>
      <p:sp>
        <p:nvSpPr>
          <p:cNvPr id="33" name="TextBox 32"/>
          <p:cNvSpPr txBox="1"/>
          <p:nvPr/>
        </p:nvSpPr>
        <p:spPr>
          <a:xfrm rot="16200000">
            <a:off x="2093863" y="2607047"/>
            <a:ext cx="533589" cy="246221"/>
          </a:xfrm>
          <a:prstGeom prst="rect">
            <a:avLst/>
          </a:prstGeom>
          <a:noFill/>
        </p:spPr>
        <p:txBody>
          <a:bodyPr wrap="square" rtlCol="0">
            <a:spAutoFit/>
          </a:bodyPr>
          <a:lstStyle/>
          <a:p>
            <a:r>
              <a:rPr lang="en-GB" sz="1000" b="1" dirty="0"/>
              <a:t>N/A</a:t>
            </a:r>
          </a:p>
        </p:txBody>
      </p:sp>
      <p:sp>
        <p:nvSpPr>
          <p:cNvPr id="34" name="TextBox 33"/>
          <p:cNvSpPr txBox="1"/>
          <p:nvPr/>
        </p:nvSpPr>
        <p:spPr>
          <a:xfrm rot="16200000">
            <a:off x="7884700" y="2111617"/>
            <a:ext cx="533589" cy="246221"/>
          </a:xfrm>
          <a:prstGeom prst="rect">
            <a:avLst/>
          </a:prstGeom>
          <a:noFill/>
        </p:spPr>
        <p:txBody>
          <a:bodyPr wrap="square" rtlCol="0">
            <a:spAutoFit/>
          </a:bodyPr>
          <a:lstStyle/>
          <a:p>
            <a:r>
              <a:rPr lang="en-GB" sz="1000" b="1" dirty="0"/>
              <a:t>N/A</a:t>
            </a:r>
          </a:p>
        </p:txBody>
      </p:sp>
      <p:sp>
        <p:nvSpPr>
          <p:cNvPr id="5" name="TextBox 4">
            <a:extLst>
              <a:ext uri="{FF2B5EF4-FFF2-40B4-BE49-F238E27FC236}">
                <a16:creationId xmlns:a16="http://schemas.microsoft.com/office/drawing/2014/main" xmlns="" id="{9FEA3372-C2DC-4E20-BEF7-B29D29B66596}"/>
              </a:ext>
            </a:extLst>
          </p:cNvPr>
          <p:cNvSpPr txBox="1"/>
          <p:nvPr/>
        </p:nvSpPr>
        <p:spPr>
          <a:xfrm>
            <a:off x="1123422" y="4764197"/>
            <a:ext cx="1641070" cy="276999"/>
          </a:xfrm>
          <a:prstGeom prst="rect">
            <a:avLst/>
          </a:prstGeom>
          <a:noFill/>
        </p:spPr>
        <p:txBody>
          <a:bodyPr wrap="square" rtlCol="0">
            <a:spAutoFit/>
          </a:bodyPr>
          <a:lstStyle/>
          <a:p>
            <a:r>
              <a:rPr lang="en-GB" sz="1200" dirty="0">
                <a:solidFill>
                  <a:srgbClr val="FF0000"/>
                </a:solidFill>
              </a:rPr>
              <a:t>Deleterious 3 assays</a:t>
            </a:r>
          </a:p>
        </p:txBody>
      </p:sp>
      <p:sp>
        <p:nvSpPr>
          <p:cNvPr id="35" name="TextBox 34">
            <a:extLst>
              <a:ext uri="{FF2B5EF4-FFF2-40B4-BE49-F238E27FC236}">
                <a16:creationId xmlns:a16="http://schemas.microsoft.com/office/drawing/2014/main" xmlns="" id="{2D03DF44-8272-4634-8457-1E8D3A63E3AC}"/>
              </a:ext>
            </a:extLst>
          </p:cNvPr>
          <p:cNvSpPr txBox="1"/>
          <p:nvPr/>
        </p:nvSpPr>
        <p:spPr>
          <a:xfrm>
            <a:off x="2383313" y="5018202"/>
            <a:ext cx="1641070" cy="461665"/>
          </a:xfrm>
          <a:prstGeom prst="rect">
            <a:avLst/>
          </a:prstGeom>
          <a:noFill/>
        </p:spPr>
        <p:txBody>
          <a:bodyPr wrap="square" rtlCol="0">
            <a:spAutoFit/>
          </a:bodyPr>
          <a:lstStyle/>
          <a:p>
            <a:r>
              <a:rPr lang="en-GB" sz="1200" dirty="0">
                <a:solidFill>
                  <a:schemeClr val="bg1">
                    <a:lumMod val="50000"/>
                  </a:schemeClr>
                </a:solidFill>
              </a:rPr>
              <a:t>Deleterious </a:t>
            </a:r>
            <a:r>
              <a:rPr lang="en-GB" sz="1200" dirty="0" err="1">
                <a:solidFill>
                  <a:schemeClr val="bg1">
                    <a:lumMod val="50000"/>
                  </a:schemeClr>
                </a:solidFill>
              </a:rPr>
              <a:t>Olaprib</a:t>
            </a:r>
            <a:r>
              <a:rPr lang="en-GB" sz="1200" dirty="0">
                <a:solidFill>
                  <a:schemeClr val="bg1">
                    <a:lumMod val="50000"/>
                  </a:schemeClr>
                </a:solidFill>
              </a:rPr>
              <a:t> &amp;/or DR-GFP</a:t>
            </a:r>
          </a:p>
        </p:txBody>
      </p:sp>
      <p:sp>
        <p:nvSpPr>
          <p:cNvPr id="36" name="TextBox 35">
            <a:extLst>
              <a:ext uri="{FF2B5EF4-FFF2-40B4-BE49-F238E27FC236}">
                <a16:creationId xmlns:a16="http://schemas.microsoft.com/office/drawing/2014/main" xmlns="" id="{C738D967-7BCE-4080-98BE-06C974056DCB}"/>
              </a:ext>
            </a:extLst>
          </p:cNvPr>
          <p:cNvSpPr txBox="1"/>
          <p:nvPr/>
        </p:nvSpPr>
        <p:spPr>
          <a:xfrm>
            <a:off x="5642895" y="5068201"/>
            <a:ext cx="1641070" cy="276999"/>
          </a:xfrm>
          <a:prstGeom prst="rect">
            <a:avLst/>
          </a:prstGeom>
          <a:noFill/>
        </p:spPr>
        <p:txBody>
          <a:bodyPr wrap="square" rtlCol="0">
            <a:spAutoFit/>
          </a:bodyPr>
          <a:lstStyle/>
          <a:p>
            <a:r>
              <a:rPr lang="en-GB" sz="1200" dirty="0">
                <a:solidFill>
                  <a:srgbClr val="00B050"/>
                </a:solidFill>
              </a:rPr>
              <a:t>Neutral</a:t>
            </a:r>
          </a:p>
        </p:txBody>
      </p:sp>
      <p:cxnSp>
        <p:nvCxnSpPr>
          <p:cNvPr id="7" name="Straight Arrow Connector 6">
            <a:extLst>
              <a:ext uri="{FF2B5EF4-FFF2-40B4-BE49-F238E27FC236}">
                <a16:creationId xmlns:a16="http://schemas.microsoft.com/office/drawing/2014/main" xmlns="" id="{E352255C-2451-4FA0-B6B1-181942EF32DE}"/>
              </a:ext>
            </a:extLst>
          </p:cNvPr>
          <p:cNvCxnSpPr/>
          <p:nvPr/>
        </p:nvCxnSpPr>
        <p:spPr>
          <a:xfrm flipH="1">
            <a:off x="8604448" y="2011944"/>
            <a:ext cx="144016" cy="266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185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4" y="1556792"/>
            <a:ext cx="8892480" cy="222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74" y="4005064"/>
            <a:ext cx="8829580"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A3CC2CEA-B473-4743-9A47-832A718C0FBA}"/>
              </a:ext>
            </a:extLst>
          </p:cNvPr>
          <p:cNvSpPr/>
          <p:nvPr/>
        </p:nvSpPr>
        <p:spPr>
          <a:xfrm>
            <a:off x="200024" y="2204864"/>
            <a:ext cx="89439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xmlns="" id="{BD37179F-1497-40D8-B484-11494E7616B0}"/>
              </a:ext>
            </a:extLst>
          </p:cNvPr>
          <p:cNvSpPr/>
          <p:nvPr/>
        </p:nvSpPr>
        <p:spPr>
          <a:xfrm>
            <a:off x="2195736" y="488888"/>
            <a:ext cx="4503477" cy="369332"/>
          </a:xfrm>
          <a:prstGeom prst="rect">
            <a:avLst/>
          </a:prstGeom>
        </p:spPr>
        <p:txBody>
          <a:bodyPr wrap="none">
            <a:spAutoFit/>
          </a:bodyPr>
          <a:lstStyle/>
          <a:p>
            <a:r>
              <a:rPr lang="en-GB" b="1" dirty="0"/>
              <a:t>Pathogenic based on genetic and clinical data</a:t>
            </a:r>
            <a:endParaRPr lang="en-GB" dirty="0"/>
          </a:p>
        </p:txBody>
      </p:sp>
    </p:spTree>
    <p:extLst>
      <p:ext uri="{BB962C8B-B14F-4D97-AF65-F5344CB8AC3E}">
        <p14:creationId xmlns:p14="http://schemas.microsoft.com/office/powerpoint/2010/main" val="717642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30" y="55354"/>
            <a:ext cx="7033419" cy="658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334" y="6462523"/>
            <a:ext cx="2759244"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xmlns="" id="{F70F4A38-26CA-4F50-AE61-32CF047691E4}"/>
              </a:ext>
            </a:extLst>
          </p:cNvPr>
          <p:cNvSpPr/>
          <p:nvPr/>
        </p:nvSpPr>
        <p:spPr>
          <a:xfrm>
            <a:off x="-540568" y="548680"/>
            <a:ext cx="89439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B9302418-5651-4ED4-BEF5-3564A9A67107}"/>
              </a:ext>
            </a:extLst>
          </p:cNvPr>
          <p:cNvSpPr/>
          <p:nvPr/>
        </p:nvSpPr>
        <p:spPr>
          <a:xfrm>
            <a:off x="-540568" y="6163408"/>
            <a:ext cx="894397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C2EDC12E-37D3-4ECA-B614-56430F7AB68B}"/>
              </a:ext>
            </a:extLst>
          </p:cNvPr>
          <p:cNvSpPr/>
          <p:nvPr/>
        </p:nvSpPr>
        <p:spPr>
          <a:xfrm>
            <a:off x="7287284" y="2425618"/>
            <a:ext cx="1533188" cy="1200329"/>
          </a:xfrm>
          <a:prstGeom prst="rect">
            <a:avLst/>
          </a:prstGeom>
        </p:spPr>
        <p:txBody>
          <a:bodyPr wrap="square">
            <a:spAutoFit/>
          </a:bodyPr>
          <a:lstStyle/>
          <a:p>
            <a:pPr algn="ctr"/>
            <a:r>
              <a:rPr lang="en-GB" b="1" dirty="0"/>
              <a:t>Benign based on genetic and clinical data</a:t>
            </a:r>
            <a:endParaRPr lang="en-GB" dirty="0"/>
          </a:p>
        </p:txBody>
      </p:sp>
    </p:spTree>
    <p:extLst>
      <p:ext uri="{BB962C8B-B14F-4D97-AF65-F5344CB8AC3E}">
        <p14:creationId xmlns:p14="http://schemas.microsoft.com/office/powerpoint/2010/main" val="406704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30" y="55354"/>
            <a:ext cx="7033419" cy="658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1334" y="6462523"/>
            <a:ext cx="2759244"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xmlns="" id="{F70F4A38-26CA-4F50-AE61-32CF047691E4}"/>
              </a:ext>
            </a:extLst>
          </p:cNvPr>
          <p:cNvSpPr/>
          <p:nvPr/>
        </p:nvSpPr>
        <p:spPr>
          <a:xfrm>
            <a:off x="-540568" y="548680"/>
            <a:ext cx="89439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B9302418-5651-4ED4-BEF5-3564A9A67107}"/>
              </a:ext>
            </a:extLst>
          </p:cNvPr>
          <p:cNvSpPr/>
          <p:nvPr/>
        </p:nvSpPr>
        <p:spPr>
          <a:xfrm>
            <a:off x="-540568" y="6163408"/>
            <a:ext cx="894397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A14F00AD-E16B-46DE-BB13-A6D588F05439}"/>
              </a:ext>
            </a:extLst>
          </p:cNvPr>
          <p:cNvSpPr/>
          <p:nvPr/>
        </p:nvSpPr>
        <p:spPr>
          <a:xfrm>
            <a:off x="323528" y="2132856"/>
            <a:ext cx="6120680" cy="1200329"/>
          </a:xfrm>
          <a:prstGeom prst="rect">
            <a:avLst/>
          </a:prstGeom>
          <a:solidFill>
            <a:schemeClr val="bg1"/>
          </a:solidFill>
        </p:spPr>
        <p:txBody>
          <a:bodyPr wrap="square">
            <a:spAutoFit/>
          </a:bodyPr>
          <a:lstStyle/>
          <a:p>
            <a:r>
              <a:rPr lang="en-US" dirty="0">
                <a:solidFill>
                  <a:srgbClr val="FF0000"/>
                </a:solidFill>
              </a:rPr>
              <a:t>Thirty-seven out of the 40 variants classified as (likely) benign were functionally neutral in all three of our assays. For three likely benign variants, the functional categorization was not consistent for the three assays.</a:t>
            </a:r>
            <a:endParaRPr lang="en-GB" dirty="0">
              <a:solidFill>
                <a:srgbClr val="FF0000"/>
              </a:solidFill>
            </a:endParaRPr>
          </a:p>
        </p:txBody>
      </p:sp>
      <p:sp>
        <p:nvSpPr>
          <p:cNvPr id="7" name="Rectangle 6">
            <a:extLst>
              <a:ext uri="{FF2B5EF4-FFF2-40B4-BE49-F238E27FC236}">
                <a16:creationId xmlns:a16="http://schemas.microsoft.com/office/drawing/2014/main" xmlns="" id="{768F155F-642A-4782-B98E-C92A6942595E}"/>
              </a:ext>
            </a:extLst>
          </p:cNvPr>
          <p:cNvSpPr/>
          <p:nvPr/>
        </p:nvSpPr>
        <p:spPr>
          <a:xfrm>
            <a:off x="7287284" y="2425618"/>
            <a:ext cx="1533188" cy="1200329"/>
          </a:xfrm>
          <a:prstGeom prst="rect">
            <a:avLst/>
          </a:prstGeom>
        </p:spPr>
        <p:txBody>
          <a:bodyPr wrap="square">
            <a:spAutoFit/>
          </a:bodyPr>
          <a:lstStyle/>
          <a:p>
            <a:pPr algn="ctr"/>
            <a:r>
              <a:rPr lang="en-GB" b="1" dirty="0"/>
              <a:t>Benign based on genetic and clinical data</a:t>
            </a:r>
            <a:endParaRPr lang="en-GB" dirty="0"/>
          </a:p>
        </p:txBody>
      </p:sp>
    </p:spTree>
    <p:extLst>
      <p:ext uri="{BB962C8B-B14F-4D97-AF65-F5344CB8AC3E}">
        <p14:creationId xmlns:p14="http://schemas.microsoft.com/office/powerpoint/2010/main" val="710249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8856984" cy="124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8964488" cy="204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457200" y="274638"/>
            <a:ext cx="8229600" cy="1143000"/>
          </a:xfrm>
        </p:spPr>
        <p:txBody>
          <a:bodyPr>
            <a:normAutofit/>
          </a:bodyPr>
          <a:lstStyle/>
          <a:p>
            <a:r>
              <a:rPr lang="en-GB" sz="3200" b="1" dirty="0" err="1"/>
              <a:t>Bouwman</a:t>
            </a:r>
            <a:r>
              <a:rPr lang="en-GB" sz="3200" b="1" dirty="0"/>
              <a:t>, Findlay and Genetic/Clinical classes</a:t>
            </a:r>
          </a:p>
        </p:txBody>
      </p:sp>
    </p:spTree>
    <p:extLst>
      <p:ext uri="{BB962C8B-B14F-4D97-AF65-F5344CB8AC3E}">
        <p14:creationId xmlns:p14="http://schemas.microsoft.com/office/powerpoint/2010/main" val="2176694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47"/>
            <a:ext cx="8229600" cy="1143000"/>
          </a:xfrm>
        </p:spPr>
        <p:txBody>
          <a:bodyPr>
            <a:normAutofit/>
          </a:bodyPr>
          <a:lstStyle/>
          <a:p>
            <a:r>
              <a:rPr lang="en-GB" sz="3200" b="1" dirty="0"/>
              <a:t>Discussion – discrepancies</a:t>
            </a:r>
          </a:p>
        </p:txBody>
      </p:sp>
      <p:sp>
        <p:nvSpPr>
          <p:cNvPr id="4" name="Content Placeholder 3"/>
          <p:cNvSpPr>
            <a:spLocks noGrp="1"/>
          </p:cNvSpPr>
          <p:nvPr>
            <p:ph idx="1"/>
          </p:nvPr>
        </p:nvSpPr>
        <p:spPr>
          <a:xfrm>
            <a:off x="457200" y="1268760"/>
            <a:ext cx="8229600" cy="4857403"/>
          </a:xfrm>
        </p:spPr>
        <p:txBody>
          <a:bodyPr>
            <a:normAutofit/>
          </a:bodyPr>
          <a:lstStyle/>
          <a:p>
            <a:r>
              <a:rPr lang="en-GB" dirty="0"/>
              <a:t>What do we do with the 11 variants only shown to be non Functional by DR-GFP assay?</a:t>
            </a:r>
          </a:p>
          <a:p>
            <a:endParaRPr lang="en-GB" dirty="0"/>
          </a:p>
        </p:txBody>
      </p:sp>
      <p:pic>
        <p:nvPicPr>
          <p:cNvPr id="5" name="Picture 2">
            <a:extLst>
              <a:ext uri="{FF2B5EF4-FFF2-40B4-BE49-F238E27FC236}">
                <a16:creationId xmlns:a16="http://schemas.microsoft.com/office/drawing/2014/main" xmlns="" id="{64B894DC-9054-4E8F-9F9E-585E63B6F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2420888"/>
            <a:ext cx="40576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xmlns="" id="{F43AFB24-427A-4499-AC61-9B3852D932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24"/>
          <a:stretch/>
        </p:blipFill>
        <p:spPr bwMode="auto">
          <a:xfrm>
            <a:off x="0" y="4066964"/>
            <a:ext cx="9061698"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rrow: Down 2">
            <a:extLst>
              <a:ext uri="{FF2B5EF4-FFF2-40B4-BE49-F238E27FC236}">
                <a16:creationId xmlns:a16="http://schemas.microsoft.com/office/drawing/2014/main" xmlns="" id="{C4F39FE4-FC6E-4502-ACDB-308801CF8C23}"/>
              </a:ext>
            </a:extLst>
          </p:cNvPr>
          <p:cNvSpPr/>
          <p:nvPr/>
        </p:nvSpPr>
        <p:spPr>
          <a:xfrm rot="5400000">
            <a:off x="8028384" y="5517232"/>
            <a:ext cx="360040"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1751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640"/>
            <a:ext cx="6346971" cy="655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xmlns="" id="{A128D3CB-B96A-4398-855C-E6292EB632DC}"/>
              </a:ext>
            </a:extLst>
          </p:cNvPr>
          <p:cNvSpPr/>
          <p:nvPr/>
        </p:nvSpPr>
        <p:spPr>
          <a:xfrm>
            <a:off x="1213393" y="3017635"/>
            <a:ext cx="6346971" cy="11772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xmlns="" id="{5423DDDF-EE0B-454A-AF5E-60A8E1D7DC93}"/>
              </a:ext>
            </a:extLst>
          </p:cNvPr>
          <p:cNvSpPr txBox="1"/>
          <p:nvPr/>
        </p:nvSpPr>
        <p:spPr>
          <a:xfrm>
            <a:off x="7561235" y="2920424"/>
            <a:ext cx="1008112" cy="307777"/>
          </a:xfrm>
          <a:prstGeom prst="rect">
            <a:avLst/>
          </a:prstGeom>
          <a:noFill/>
        </p:spPr>
        <p:txBody>
          <a:bodyPr wrap="square" rtlCol="0">
            <a:spAutoFit/>
          </a:bodyPr>
          <a:lstStyle/>
          <a:p>
            <a:r>
              <a:rPr lang="en-GB" sz="1400" dirty="0">
                <a:solidFill>
                  <a:schemeClr val="tx2">
                    <a:lumMod val="60000"/>
                    <a:lumOff val="40000"/>
                  </a:schemeClr>
                </a:solidFill>
              </a:rPr>
              <a:t>SGE LOF</a:t>
            </a:r>
          </a:p>
        </p:txBody>
      </p:sp>
    </p:spTree>
    <p:extLst>
      <p:ext uri="{BB962C8B-B14F-4D97-AF65-F5344CB8AC3E}">
        <p14:creationId xmlns:p14="http://schemas.microsoft.com/office/powerpoint/2010/main" val="1247233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640"/>
            <a:ext cx="6346971" cy="655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ED375802-BF6B-4A73-BC30-03313C3C16D2}"/>
              </a:ext>
            </a:extLst>
          </p:cNvPr>
          <p:cNvSpPr/>
          <p:nvPr/>
        </p:nvSpPr>
        <p:spPr>
          <a:xfrm>
            <a:off x="1189948" y="1642246"/>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7389EA91-60DC-4A90-88DF-FC7AFB560F7F}"/>
              </a:ext>
            </a:extLst>
          </p:cNvPr>
          <p:cNvSpPr/>
          <p:nvPr/>
        </p:nvSpPr>
        <p:spPr>
          <a:xfrm>
            <a:off x="1213393" y="3017635"/>
            <a:ext cx="6346971" cy="11772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91A86B9F-93E0-419F-A1BC-A81D8EB977A6}"/>
              </a:ext>
            </a:extLst>
          </p:cNvPr>
          <p:cNvSpPr/>
          <p:nvPr/>
        </p:nvSpPr>
        <p:spPr>
          <a:xfrm>
            <a:off x="1189948" y="1798839"/>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50B17490-D607-4EF7-B973-C60FA3AC4CB2}"/>
              </a:ext>
            </a:extLst>
          </p:cNvPr>
          <p:cNvSpPr/>
          <p:nvPr/>
        </p:nvSpPr>
        <p:spPr>
          <a:xfrm>
            <a:off x="1189947" y="2149407"/>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3EEC75E2-9DCD-4999-B357-6CFCEC317128}"/>
              </a:ext>
            </a:extLst>
          </p:cNvPr>
          <p:cNvSpPr/>
          <p:nvPr/>
        </p:nvSpPr>
        <p:spPr>
          <a:xfrm>
            <a:off x="1213393" y="2510474"/>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7D026BD4-02DF-4EC8-BC65-F2C7915AE082}"/>
              </a:ext>
            </a:extLst>
          </p:cNvPr>
          <p:cNvSpPr/>
          <p:nvPr/>
        </p:nvSpPr>
        <p:spPr>
          <a:xfrm>
            <a:off x="1213393" y="279156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255F58B2-B4FB-4BDD-90E9-CDC270F3F15C}"/>
              </a:ext>
            </a:extLst>
          </p:cNvPr>
          <p:cNvSpPr/>
          <p:nvPr/>
        </p:nvSpPr>
        <p:spPr>
          <a:xfrm>
            <a:off x="1213393" y="338542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EA6C9F5B-290A-4421-9A98-235792D69980}"/>
              </a:ext>
            </a:extLst>
          </p:cNvPr>
          <p:cNvSpPr/>
          <p:nvPr/>
        </p:nvSpPr>
        <p:spPr>
          <a:xfrm>
            <a:off x="1214264" y="4129075"/>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E65CF538-A017-4F18-9D96-BBC84B3D8B5E}"/>
              </a:ext>
            </a:extLst>
          </p:cNvPr>
          <p:cNvSpPr/>
          <p:nvPr/>
        </p:nvSpPr>
        <p:spPr>
          <a:xfrm>
            <a:off x="1213393" y="449686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6A951AEC-6D0E-4388-B4DC-0B860FE983E0}"/>
              </a:ext>
            </a:extLst>
          </p:cNvPr>
          <p:cNvSpPr/>
          <p:nvPr/>
        </p:nvSpPr>
        <p:spPr>
          <a:xfrm>
            <a:off x="1189948" y="923892"/>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9EF88A3C-A010-4E38-BD6B-72FFB9ABC7E8}"/>
              </a:ext>
            </a:extLst>
          </p:cNvPr>
          <p:cNvSpPr/>
          <p:nvPr/>
        </p:nvSpPr>
        <p:spPr>
          <a:xfrm>
            <a:off x="1213393" y="5490574"/>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561235" y="2920424"/>
            <a:ext cx="1008112" cy="307777"/>
          </a:xfrm>
          <a:prstGeom prst="rect">
            <a:avLst/>
          </a:prstGeom>
          <a:noFill/>
        </p:spPr>
        <p:txBody>
          <a:bodyPr wrap="square" rtlCol="0">
            <a:spAutoFit/>
          </a:bodyPr>
          <a:lstStyle/>
          <a:p>
            <a:r>
              <a:rPr lang="en-GB" sz="1400" dirty="0">
                <a:solidFill>
                  <a:schemeClr val="tx2">
                    <a:lumMod val="60000"/>
                    <a:lumOff val="40000"/>
                  </a:schemeClr>
                </a:solidFill>
              </a:rPr>
              <a:t>SGE LOF</a:t>
            </a:r>
          </a:p>
        </p:txBody>
      </p:sp>
    </p:spTree>
    <p:extLst>
      <p:ext uri="{BB962C8B-B14F-4D97-AF65-F5344CB8AC3E}">
        <p14:creationId xmlns:p14="http://schemas.microsoft.com/office/powerpoint/2010/main" val="3891212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Discussion</a:t>
            </a:r>
          </a:p>
        </p:txBody>
      </p:sp>
      <p:pic>
        <p:nvPicPr>
          <p:cNvPr id="7" name="Picture 4">
            <a:extLst>
              <a:ext uri="{FF2B5EF4-FFF2-40B4-BE49-F238E27FC236}">
                <a16:creationId xmlns:a16="http://schemas.microsoft.com/office/drawing/2014/main" xmlns="" id="{F104D72D-6EC0-460B-84A6-4252ED015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0" y="3829540"/>
            <a:ext cx="7380377" cy="219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a:extLst>
              <a:ext uri="{FF2B5EF4-FFF2-40B4-BE49-F238E27FC236}">
                <a16:creationId xmlns:a16="http://schemas.microsoft.com/office/drawing/2014/main" xmlns="" id="{835263F2-FA64-4E62-AD0D-CD723B7AABBB}"/>
              </a:ext>
            </a:extLst>
          </p:cNvPr>
          <p:cNvCxnSpPr/>
          <p:nvPr/>
        </p:nvCxnSpPr>
        <p:spPr>
          <a:xfrm>
            <a:off x="317049" y="5404751"/>
            <a:ext cx="312441"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5DFB463B-7CFB-4737-932A-4BD45653BEBF}"/>
              </a:ext>
            </a:extLst>
          </p:cNvPr>
          <p:cNvCxnSpPr/>
          <p:nvPr/>
        </p:nvCxnSpPr>
        <p:spPr>
          <a:xfrm>
            <a:off x="317049" y="5557732"/>
            <a:ext cx="312441"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D908696-E42C-40DE-B43D-DC4F6630493F}"/>
              </a:ext>
            </a:extLst>
          </p:cNvPr>
          <p:cNvCxnSpPr/>
          <p:nvPr/>
        </p:nvCxnSpPr>
        <p:spPr>
          <a:xfrm>
            <a:off x="317049" y="5917772"/>
            <a:ext cx="312441"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C2BE7A73-DB8C-4206-AEC0-0FAB5DBC6BAD}"/>
              </a:ext>
            </a:extLst>
          </p:cNvPr>
          <p:cNvCxnSpPr/>
          <p:nvPr/>
        </p:nvCxnSpPr>
        <p:spPr>
          <a:xfrm>
            <a:off x="370837" y="4504795"/>
            <a:ext cx="312441"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xmlns="" id="{EA2CCBB1-94D7-4DDF-87A0-70A31E0A5BF1}"/>
              </a:ext>
            </a:extLst>
          </p:cNvPr>
          <p:cNvSpPr>
            <a:spLocks noGrp="1"/>
          </p:cNvSpPr>
          <p:nvPr>
            <p:ph idx="1"/>
          </p:nvPr>
        </p:nvSpPr>
        <p:spPr>
          <a:xfrm>
            <a:off x="457200" y="1268760"/>
            <a:ext cx="8507288" cy="4857403"/>
          </a:xfrm>
        </p:spPr>
        <p:txBody>
          <a:bodyPr>
            <a:normAutofit/>
          </a:bodyPr>
          <a:lstStyle/>
          <a:p>
            <a:pPr algn="just"/>
            <a:r>
              <a:rPr lang="en-GB" dirty="0"/>
              <a:t>What do we do with the 5 variants non-functional in 2 or more </a:t>
            </a:r>
            <a:r>
              <a:rPr lang="en-GB" dirty="0" err="1"/>
              <a:t>Bouwman</a:t>
            </a:r>
            <a:r>
              <a:rPr lang="en-GB" dirty="0"/>
              <a:t> but Functional by SGE?</a:t>
            </a:r>
          </a:p>
          <a:p>
            <a:endParaRPr lang="en-GB" dirty="0"/>
          </a:p>
        </p:txBody>
      </p:sp>
    </p:spTree>
    <p:extLst>
      <p:ext uri="{BB962C8B-B14F-4D97-AF65-F5344CB8AC3E}">
        <p14:creationId xmlns:p14="http://schemas.microsoft.com/office/powerpoint/2010/main" val="211429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GB" sz="3200" b="1" dirty="0"/>
              <a:t>Background</a:t>
            </a:r>
          </a:p>
        </p:txBody>
      </p:sp>
      <p:sp>
        <p:nvSpPr>
          <p:cNvPr id="3" name="Content Placeholder 2"/>
          <p:cNvSpPr>
            <a:spLocks noGrp="1"/>
          </p:cNvSpPr>
          <p:nvPr>
            <p:ph idx="1"/>
          </p:nvPr>
        </p:nvSpPr>
        <p:spPr>
          <a:xfrm>
            <a:off x="467544" y="1340768"/>
            <a:ext cx="8229600" cy="4525963"/>
          </a:xfrm>
        </p:spPr>
        <p:txBody>
          <a:bodyPr>
            <a:normAutofit lnSpcReduction="10000"/>
          </a:bodyPr>
          <a:lstStyle/>
          <a:p>
            <a:pPr algn="just"/>
            <a:r>
              <a:rPr lang="en-US" sz="2200" dirty="0"/>
              <a:t>To investigate if these assays are able to detect deleterious VUS outside the RING and BRCT domains, 3 variants were included in the coiled-coil domain that are known to disrupt the interaction with PALB2 and attenuate HRR (BRCA1 </a:t>
            </a:r>
            <a:r>
              <a:rPr lang="en-US" sz="2000" dirty="0"/>
              <a:t>c.4198A&gt;G </a:t>
            </a:r>
            <a:r>
              <a:rPr lang="en-GB" sz="2000" dirty="0"/>
              <a:t>p.(Met1400Val), </a:t>
            </a:r>
            <a:r>
              <a:rPr lang="en-US" sz="2000" dirty="0"/>
              <a:t>BRCA1 </a:t>
            </a:r>
            <a:r>
              <a:rPr lang="en-GB" sz="2000" dirty="0"/>
              <a:t>c.4220T&gt;C p.(Leu1407Pro), and </a:t>
            </a:r>
            <a:r>
              <a:rPr lang="en-US" sz="2000" dirty="0"/>
              <a:t>BRCA1 </a:t>
            </a:r>
            <a:r>
              <a:rPr lang="en-GB" sz="2000" dirty="0"/>
              <a:t>c.4232T&gt;C </a:t>
            </a:r>
            <a:r>
              <a:rPr lang="en-US" sz="2000" dirty="0"/>
              <a:t>p.(Met1411Thr))</a:t>
            </a:r>
            <a:r>
              <a:rPr lang="en-US" sz="2200" dirty="0"/>
              <a:t>.</a:t>
            </a:r>
          </a:p>
          <a:p>
            <a:pPr marL="0" indent="0" algn="just">
              <a:buNone/>
            </a:pPr>
            <a:endParaRPr lang="en-US" sz="2200" dirty="0"/>
          </a:p>
          <a:p>
            <a:pPr algn="just"/>
            <a:r>
              <a:rPr lang="en-GB" sz="2200" dirty="0"/>
              <a:t>As functional </a:t>
            </a:r>
            <a:r>
              <a:rPr lang="en-US" sz="2200" dirty="0"/>
              <a:t>data alone is insufficient for VUS classification, they have also collected and </a:t>
            </a:r>
            <a:r>
              <a:rPr lang="en-US" sz="2200" dirty="0" err="1"/>
              <a:t>analysed</a:t>
            </a:r>
            <a:r>
              <a:rPr lang="en-US" sz="2200" dirty="0"/>
              <a:t> available genetic and clinical data for deleterious VUS or VUS occurring in three or more Dutch or Belgian families.</a:t>
            </a:r>
          </a:p>
          <a:p>
            <a:pPr algn="just"/>
            <a:endParaRPr lang="en-US" sz="2200" b="1" dirty="0"/>
          </a:p>
          <a:p>
            <a:pPr algn="just"/>
            <a:r>
              <a:rPr lang="en-US" sz="2200" i="1" dirty="0"/>
              <a:t>In silico </a:t>
            </a:r>
            <a:r>
              <a:rPr lang="en-US" sz="2200" dirty="0"/>
              <a:t>splice site prediction analysis was performed for all variants using Alamut</a:t>
            </a:r>
            <a:endParaRPr lang="en-GB" sz="2200" b="1" dirty="0"/>
          </a:p>
        </p:txBody>
      </p:sp>
    </p:spTree>
    <p:extLst>
      <p:ext uri="{BB962C8B-B14F-4D97-AF65-F5344CB8AC3E}">
        <p14:creationId xmlns:p14="http://schemas.microsoft.com/office/powerpoint/2010/main" val="152390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640"/>
            <a:ext cx="6346971" cy="655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ED375802-BF6B-4A73-BC30-03313C3C16D2}"/>
              </a:ext>
            </a:extLst>
          </p:cNvPr>
          <p:cNvSpPr/>
          <p:nvPr/>
        </p:nvSpPr>
        <p:spPr>
          <a:xfrm>
            <a:off x="1189948" y="1642246"/>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7389EA91-60DC-4A90-88DF-FC7AFB560F7F}"/>
              </a:ext>
            </a:extLst>
          </p:cNvPr>
          <p:cNvSpPr/>
          <p:nvPr/>
        </p:nvSpPr>
        <p:spPr>
          <a:xfrm>
            <a:off x="1213393" y="3017635"/>
            <a:ext cx="6346971" cy="11772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91A86B9F-93E0-419F-A1BC-A81D8EB977A6}"/>
              </a:ext>
            </a:extLst>
          </p:cNvPr>
          <p:cNvSpPr/>
          <p:nvPr/>
        </p:nvSpPr>
        <p:spPr>
          <a:xfrm>
            <a:off x="1189948" y="1798839"/>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50B17490-D607-4EF7-B973-C60FA3AC4CB2}"/>
              </a:ext>
            </a:extLst>
          </p:cNvPr>
          <p:cNvSpPr/>
          <p:nvPr/>
        </p:nvSpPr>
        <p:spPr>
          <a:xfrm>
            <a:off x="1189947" y="2149407"/>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3EEC75E2-9DCD-4999-B357-6CFCEC317128}"/>
              </a:ext>
            </a:extLst>
          </p:cNvPr>
          <p:cNvSpPr/>
          <p:nvPr/>
        </p:nvSpPr>
        <p:spPr>
          <a:xfrm>
            <a:off x="1213393" y="2510474"/>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7D026BD4-02DF-4EC8-BC65-F2C7915AE082}"/>
              </a:ext>
            </a:extLst>
          </p:cNvPr>
          <p:cNvSpPr/>
          <p:nvPr/>
        </p:nvSpPr>
        <p:spPr>
          <a:xfrm>
            <a:off x="1213393" y="279156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255F58B2-B4FB-4BDD-90E9-CDC270F3F15C}"/>
              </a:ext>
            </a:extLst>
          </p:cNvPr>
          <p:cNvSpPr/>
          <p:nvPr/>
        </p:nvSpPr>
        <p:spPr>
          <a:xfrm>
            <a:off x="1213393" y="338542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EA6C9F5B-290A-4421-9A98-235792D69980}"/>
              </a:ext>
            </a:extLst>
          </p:cNvPr>
          <p:cNvSpPr/>
          <p:nvPr/>
        </p:nvSpPr>
        <p:spPr>
          <a:xfrm>
            <a:off x="1214264" y="4129075"/>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E65CF538-A017-4F18-9D96-BBC84B3D8B5E}"/>
              </a:ext>
            </a:extLst>
          </p:cNvPr>
          <p:cNvSpPr/>
          <p:nvPr/>
        </p:nvSpPr>
        <p:spPr>
          <a:xfrm>
            <a:off x="1213393" y="449686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6A951AEC-6D0E-4388-B4DC-0B860FE983E0}"/>
              </a:ext>
            </a:extLst>
          </p:cNvPr>
          <p:cNvSpPr/>
          <p:nvPr/>
        </p:nvSpPr>
        <p:spPr>
          <a:xfrm>
            <a:off x="1189948" y="923892"/>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9EF88A3C-A010-4E38-BD6B-72FFB9ABC7E8}"/>
              </a:ext>
            </a:extLst>
          </p:cNvPr>
          <p:cNvSpPr/>
          <p:nvPr/>
        </p:nvSpPr>
        <p:spPr>
          <a:xfrm>
            <a:off x="1213393" y="5490574"/>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36BF60EB-E13D-4B19-A1D7-0AB2CB2E9505}"/>
              </a:ext>
            </a:extLst>
          </p:cNvPr>
          <p:cNvSpPr/>
          <p:nvPr/>
        </p:nvSpPr>
        <p:spPr>
          <a:xfrm>
            <a:off x="1224899" y="1291678"/>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xmlns="" id="{27665DAF-B648-4620-BBC6-B98AB3154B93}"/>
              </a:ext>
            </a:extLst>
          </p:cNvPr>
          <p:cNvSpPr/>
          <p:nvPr/>
        </p:nvSpPr>
        <p:spPr>
          <a:xfrm>
            <a:off x="1224899" y="4736013"/>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7B1F379F-06A1-40C5-84F6-C754EDCEB035}"/>
              </a:ext>
            </a:extLst>
          </p:cNvPr>
          <p:cNvSpPr/>
          <p:nvPr/>
        </p:nvSpPr>
        <p:spPr>
          <a:xfrm>
            <a:off x="1188459" y="4987533"/>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7D669DEA-093C-4B99-B299-90E1C09DEBCA}"/>
              </a:ext>
            </a:extLst>
          </p:cNvPr>
          <p:cNvSpPr/>
          <p:nvPr/>
        </p:nvSpPr>
        <p:spPr>
          <a:xfrm>
            <a:off x="1249144" y="5969137"/>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561235" y="2920424"/>
            <a:ext cx="1008112" cy="307777"/>
          </a:xfrm>
          <a:prstGeom prst="rect">
            <a:avLst/>
          </a:prstGeom>
          <a:noFill/>
        </p:spPr>
        <p:txBody>
          <a:bodyPr wrap="square" rtlCol="0">
            <a:spAutoFit/>
          </a:bodyPr>
          <a:lstStyle/>
          <a:p>
            <a:r>
              <a:rPr lang="en-GB" sz="1400" dirty="0">
                <a:solidFill>
                  <a:schemeClr val="tx2">
                    <a:lumMod val="60000"/>
                    <a:lumOff val="40000"/>
                  </a:schemeClr>
                </a:solidFill>
              </a:rPr>
              <a:t>SGE LOF</a:t>
            </a:r>
          </a:p>
        </p:txBody>
      </p:sp>
      <p:sp>
        <p:nvSpPr>
          <p:cNvPr id="20" name="TextBox 19"/>
          <p:cNvSpPr txBox="1"/>
          <p:nvPr/>
        </p:nvSpPr>
        <p:spPr>
          <a:xfrm>
            <a:off x="7618428" y="1196652"/>
            <a:ext cx="1008112" cy="307777"/>
          </a:xfrm>
          <a:prstGeom prst="rect">
            <a:avLst/>
          </a:prstGeom>
          <a:noFill/>
        </p:spPr>
        <p:txBody>
          <a:bodyPr wrap="square" rtlCol="0">
            <a:spAutoFit/>
          </a:bodyPr>
          <a:lstStyle/>
          <a:p>
            <a:r>
              <a:rPr lang="en-GB" sz="1400" dirty="0">
                <a:solidFill>
                  <a:schemeClr val="bg1">
                    <a:lumMod val="65000"/>
                  </a:schemeClr>
                </a:solidFill>
              </a:rPr>
              <a:t>SGE FUNC</a:t>
            </a:r>
          </a:p>
        </p:txBody>
      </p:sp>
      <p:sp>
        <p:nvSpPr>
          <p:cNvPr id="21" name="TextBox 20"/>
          <p:cNvSpPr txBox="1"/>
          <p:nvPr/>
        </p:nvSpPr>
        <p:spPr>
          <a:xfrm>
            <a:off x="7618428" y="4640987"/>
            <a:ext cx="1008112" cy="307777"/>
          </a:xfrm>
          <a:prstGeom prst="rect">
            <a:avLst/>
          </a:prstGeom>
          <a:noFill/>
        </p:spPr>
        <p:txBody>
          <a:bodyPr wrap="square" rtlCol="0">
            <a:spAutoFit/>
          </a:bodyPr>
          <a:lstStyle/>
          <a:p>
            <a:r>
              <a:rPr lang="en-GB" sz="1400" dirty="0">
                <a:solidFill>
                  <a:schemeClr val="bg1">
                    <a:lumMod val="65000"/>
                  </a:schemeClr>
                </a:solidFill>
              </a:rPr>
              <a:t>SGE FUNC</a:t>
            </a:r>
          </a:p>
        </p:txBody>
      </p:sp>
      <p:sp>
        <p:nvSpPr>
          <p:cNvPr id="22" name="TextBox 21"/>
          <p:cNvSpPr txBox="1"/>
          <p:nvPr/>
        </p:nvSpPr>
        <p:spPr>
          <a:xfrm>
            <a:off x="7668344" y="4854263"/>
            <a:ext cx="1008112" cy="307777"/>
          </a:xfrm>
          <a:prstGeom prst="rect">
            <a:avLst/>
          </a:prstGeom>
          <a:noFill/>
        </p:spPr>
        <p:txBody>
          <a:bodyPr wrap="square" rtlCol="0">
            <a:spAutoFit/>
          </a:bodyPr>
          <a:lstStyle/>
          <a:p>
            <a:r>
              <a:rPr lang="en-GB" sz="1400" dirty="0">
                <a:solidFill>
                  <a:schemeClr val="bg1">
                    <a:lumMod val="65000"/>
                  </a:schemeClr>
                </a:solidFill>
              </a:rPr>
              <a:t>SGE FUNC</a:t>
            </a:r>
          </a:p>
        </p:txBody>
      </p:sp>
      <p:sp>
        <p:nvSpPr>
          <p:cNvPr id="23" name="TextBox 22"/>
          <p:cNvSpPr txBox="1"/>
          <p:nvPr/>
        </p:nvSpPr>
        <p:spPr>
          <a:xfrm>
            <a:off x="7640123" y="5874111"/>
            <a:ext cx="1008112" cy="307777"/>
          </a:xfrm>
          <a:prstGeom prst="rect">
            <a:avLst/>
          </a:prstGeom>
          <a:noFill/>
        </p:spPr>
        <p:txBody>
          <a:bodyPr wrap="square" rtlCol="0">
            <a:spAutoFit/>
          </a:bodyPr>
          <a:lstStyle/>
          <a:p>
            <a:r>
              <a:rPr lang="en-GB" sz="1400" dirty="0">
                <a:solidFill>
                  <a:schemeClr val="bg1">
                    <a:lumMod val="65000"/>
                  </a:schemeClr>
                </a:solidFill>
              </a:rPr>
              <a:t>SGE FUNC</a:t>
            </a:r>
          </a:p>
        </p:txBody>
      </p:sp>
    </p:spTree>
    <p:extLst>
      <p:ext uri="{BB962C8B-B14F-4D97-AF65-F5344CB8AC3E}">
        <p14:creationId xmlns:p14="http://schemas.microsoft.com/office/powerpoint/2010/main" val="2768961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Discussion</a:t>
            </a:r>
          </a:p>
        </p:txBody>
      </p:sp>
      <p:pic>
        <p:nvPicPr>
          <p:cNvPr id="6" name="Picture 3">
            <a:extLst>
              <a:ext uri="{FF2B5EF4-FFF2-40B4-BE49-F238E27FC236}">
                <a16:creationId xmlns:a16="http://schemas.microsoft.com/office/drawing/2014/main" xmlns="" id="{B37D3ED1-E1B7-483C-BF5D-C8282437F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11" y="3676532"/>
            <a:ext cx="86106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a:extLst>
              <a:ext uri="{FF2B5EF4-FFF2-40B4-BE49-F238E27FC236}">
                <a16:creationId xmlns:a16="http://schemas.microsoft.com/office/drawing/2014/main" xmlns="" id="{F104D72D-6EC0-460B-84A6-4252ED015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0" y="1484784"/>
            <a:ext cx="7380377" cy="219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xmlns="" id="{BF2E5CD9-48CD-4AA3-9FC2-63645D300AC8}"/>
              </a:ext>
            </a:extLst>
          </p:cNvPr>
          <p:cNvSpPr/>
          <p:nvPr/>
        </p:nvSpPr>
        <p:spPr>
          <a:xfrm>
            <a:off x="457200" y="1628800"/>
            <a:ext cx="7859216" cy="25238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xmlns="" id="{19149A54-5073-4E2D-AC50-F82ECDE2B49B}"/>
              </a:ext>
            </a:extLst>
          </p:cNvPr>
          <p:cNvPicPr>
            <a:picLocks noChangeAspect="1"/>
          </p:cNvPicPr>
          <p:nvPr/>
        </p:nvPicPr>
        <p:blipFill>
          <a:blip r:embed="rId4"/>
          <a:stretch>
            <a:fillRect/>
          </a:stretch>
        </p:blipFill>
        <p:spPr>
          <a:xfrm>
            <a:off x="6271141" y="4316961"/>
            <a:ext cx="2909371" cy="2535976"/>
          </a:xfrm>
          <a:prstGeom prst="rect">
            <a:avLst/>
          </a:prstGeom>
        </p:spPr>
      </p:pic>
      <p:sp>
        <p:nvSpPr>
          <p:cNvPr id="17" name="Oval 16">
            <a:extLst>
              <a:ext uri="{FF2B5EF4-FFF2-40B4-BE49-F238E27FC236}">
                <a16:creationId xmlns:a16="http://schemas.microsoft.com/office/drawing/2014/main" xmlns="" id="{E52CB2E3-5DFE-45B9-9993-8DE572B323BD}"/>
              </a:ext>
            </a:extLst>
          </p:cNvPr>
          <p:cNvSpPr/>
          <p:nvPr/>
        </p:nvSpPr>
        <p:spPr>
          <a:xfrm>
            <a:off x="7267794" y="5211842"/>
            <a:ext cx="360040" cy="36448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xmlns="" id="{B109B840-7CB7-45C9-B155-A366B86D7DDE}"/>
              </a:ext>
            </a:extLst>
          </p:cNvPr>
          <p:cNvSpPr/>
          <p:nvPr/>
        </p:nvSpPr>
        <p:spPr>
          <a:xfrm>
            <a:off x="8313410" y="5800717"/>
            <a:ext cx="360040" cy="364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79E8AC0F-64D5-415D-B3A9-6565E219BBB5}"/>
              </a:ext>
            </a:extLst>
          </p:cNvPr>
          <p:cNvSpPr/>
          <p:nvPr/>
        </p:nvSpPr>
        <p:spPr>
          <a:xfrm>
            <a:off x="227111" y="4430787"/>
            <a:ext cx="5832648" cy="2308324"/>
          </a:xfrm>
          <a:prstGeom prst="rect">
            <a:avLst/>
          </a:prstGeom>
        </p:spPr>
        <p:txBody>
          <a:bodyPr wrap="square">
            <a:spAutoFit/>
          </a:bodyPr>
          <a:lstStyle/>
          <a:p>
            <a:pPr algn="just"/>
            <a:r>
              <a:rPr lang="en-US" dirty="0"/>
              <a:t>Upon transient transfection of these VUS in our ES cell system, DR-GFP HRR activity was only mildly affected by c.19C&gt;T, whereas c.5258G&gt;C leads to a strong HRR defect (Supplementary Fig. S5B). Cleary, </a:t>
            </a:r>
            <a:r>
              <a:rPr lang="en-US" b="1" dirty="0"/>
              <a:t>there is a discrepancy between the results with stably integrated BRCA1 c.5258G&gt;C versus transient expression, but sequence and Western blot analyses revealed no straightforward explanation (data not shown).</a:t>
            </a:r>
            <a:endParaRPr lang="en-GB" b="1" dirty="0"/>
          </a:p>
        </p:txBody>
      </p:sp>
    </p:spTree>
    <p:extLst>
      <p:ext uri="{BB962C8B-B14F-4D97-AF65-F5344CB8AC3E}">
        <p14:creationId xmlns:p14="http://schemas.microsoft.com/office/powerpoint/2010/main" val="3485467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640"/>
            <a:ext cx="6346971" cy="655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ED375802-BF6B-4A73-BC30-03313C3C16D2}"/>
              </a:ext>
            </a:extLst>
          </p:cNvPr>
          <p:cNvSpPr/>
          <p:nvPr/>
        </p:nvSpPr>
        <p:spPr>
          <a:xfrm>
            <a:off x="1189948" y="1642246"/>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7389EA91-60DC-4A90-88DF-FC7AFB560F7F}"/>
              </a:ext>
            </a:extLst>
          </p:cNvPr>
          <p:cNvSpPr/>
          <p:nvPr/>
        </p:nvSpPr>
        <p:spPr>
          <a:xfrm>
            <a:off x="1213393" y="3017635"/>
            <a:ext cx="6346971" cy="11772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91A86B9F-93E0-419F-A1BC-A81D8EB977A6}"/>
              </a:ext>
            </a:extLst>
          </p:cNvPr>
          <p:cNvSpPr/>
          <p:nvPr/>
        </p:nvSpPr>
        <p:spPr>
          <a:xfrm>
            <a:off x="1189948" y="1798839"/>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50B17490-D607-4EF7-B973-C60FA3AC4CB2}"/>
              </a:ext>
            </a:extLst>
          </p:cNvPr>
          <p:cNvSpPr/>
          <p:nvPr/>
        </p:nvSpPr>
        <p:spPr>
          <a:xfrm>
            <a:off x="1189947" y="2149407"/>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3EEC75E2-9DCD-4999-B357-6CFCEC317128}"/>
              </a:ext>
            </a:extLst>
          </p:cNvPr>
          <p:cNvSpPr/>
          <p:nvPr/>
        </p:nvSpPr>
        <p:spPr>
          <a:xfrm>
            <a:off x="1213393" y="2510474"/>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7D026BD4-02DF-4EC8-BC65-F2C7915AE082}"/>
              </a:ext>
            </a:extLst>
          </p:cNvPr>
          <p:cNvSpPr/>
          <p:nvPr/>
        </p:nvSpPr>
        <p:spPr>
          <a:xfrm>
            <a:off x="1213393" y="279156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255F58B2-B4FB-4BDD-90E9-CDC270F3F15C}"/>
              </a:ext>
            </a:extLst>
          </p:cNvPr>
          <p:cNvSpPr/>
          <p:nvPr/>
        </p:nvSpPr>
        <p:spPr>
          <a:xfrm>
            <a:off x="1213393" y="338542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EA6C9F5B-290A-4421-9A98-235792D69980}"/>
              </a:ext>
            </a:extLst>
          </p:cNvPr>
          <p:cNvSpPr/>
          <p:nvPr/>
        </p:nvSpPr>
        <p:spPr>
          <a:xfrm>
            <a:off x="1214264" y="4129075"/>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E65CF538-A017-4F18-9D96-BBC84B3D8B5E}"/>
              </a:ext>
            </a:extLst>
          </p:cNvPr>
          <p:cNvSpPr/>
          <p:nvPr/>
        </p:nvSpPr>
        <p:spPr>
          <a:xfrm>
            <a:off x="1213393" y="449686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6A951AEC-6D0E-4388-B4DC-0B860FE983E0}"/>
              </a:ext>
            </a:extLst>
          </p:cNvPr>
          <p:cNvSpPr/>
          <p:nvPr/>
        </p:nvSpPr>
        <p:spPr>
          <a:xfrm>
            <a:off x="1189948" y="923892"/>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9EF88A3C-A010-4E38-BD6B-72FFB9ABC7E8}"/>
              </a:ext>
            </a:extLst>
          </p:cNvPr>
          <p:cNvSpPr/>
          <p:nvPr/>
        </p:nvSpPr>
        <p:spPr>
          <a:xfrm>
            <a:off x="1213393" y="5490574"/>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36BF60EB-E13D-4B19-A1D7-0AB2CB2E9505}"/>
              </a:ext>
            </a:extLst>
          </p:cNvPr>
          <p:cNvSpPr/>
          <p:nvPr/>
        </p:nvSpPr>
        <p:spPr>
          <a:xfrm>
            <a:off x="1224899" y="1291678"/>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xmlns="" id="{27665DAF-B648-4620-BBC6-B98AB3154B93}"/>
              </a:ext>
            </a:extLst>
          </p:cNvPr>
          <p:cNvSpPr/>
          <p:nvPr/>
        </p:nvSpPr>
        <p:spPr>
          <a:xfrm>
            <a:off x="1224899" y="4736013"/>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7B1F379F-06A1-40C5-84F6-C754EDCEB035}"/>
              </a:ext>
            </a:extLst>
          </p:cNvPr>
          <p:cNvSpPr/>
          <p:nvPr/>
        </p:nvSpPr>
        <p:spPr>
          <a:xfrm>
            <a:off x="1188459" y="4987533"/>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7D669DEA-093C-4B99-B299-90E1C09DEBCA}"/>
              </a:ext>
            </a:extLst>
          </p:cNvPr>
          <p:cNvSpPr/>
          <p:nvPr/>
        </p:nvSpPr>
        <p:spPr>
          <a:xfrm>
            <a:off x="1249144" y="5969137"/>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398544" y="554560"/>
            <a:ext cx="395141" cy="369332"/>
          </a:xfrm>
          <a:prstGeom prst="rect">
            <a:avLst/>
          </a:prstGeom>
          <a:noFill/>
        </p:spPr>
        <p:txBody>
          <a:bodyPr wrap="square" rtlCol="0">
            <a:spAutoFit/>
          </a:bodyPr>
          <a:lstStyle/>
          <a:p>
            <a:r>
              <a:rPr lang="en-GB" b="1" dirty="0">
                <a:solidFill>
                  <a:srgbClr val="00B050"/>
                </a:solidFill>
              </a:rPr>
              <a:t>?</a:t>
            </a:r>
          </a:p>
        </p:txBody>
      </p:sp>
    </p:spTree>
    <p:extLst>
      <p:ext uri="{BB962C8B-B14F-4D97-AF65-F5344CB8AC3E}">
        <p14:creationId xmlns:p14="http://schemas.microsoft.com/office/powerpoint/2010/main" val="2051667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47"/>
            <a:ext cx="8229600" cy="1143000"/>
          </a:xfrm>
        </p:spPr>
        <p:txBody>
          <a:bodyPr>
            <a:normAutofit/>
          </a:bodyPr>
          <a:lstStyle/>
          <a:p>
            <a:r>
              <a:rPr lang="en-GB" sz="3200" b="1" dirty="0"/>
              <a:t>Discussion</a:t>
            </a:r>
          </a:p>
        </p:txBody>
      </p:sp>
      <p:pic>
        <p:nvPicPr>
          <p:cNvPr id="7" name="Picture 2">
            <a:extLst>
              <a:ext uri="{FF2B5EF4-FFF2-40B4-BE49-F238E27FC236}">
                <a16:creationId xmlns:a16="http://schemas.microsoft.com/office/drawing/2014/main" xmlns="" id="{1134295B-F9FF-44A5-8A9A-5A798E88C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88" y="2060848"/>
            <a:ext cx="8856984" cy="124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xmlns="" id="{866E3AD5-656E-4DED-948C-E3B13C8918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840" y="3792626"/>
            <a:ext cx="8229600" cy="107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rrow: Down 2">
            <a:extLst>
              <a:ext uri="{FF2B5EF4-FFF2-40B4-BE49-F238E27FC236}">
                <a16:creationId xmlns:a16="http://schemas.microsoft.com/office/drawing/2014/main" xmlns="" id="{981379F4-4157-4555-93EC-97D8BA295F3F}"/>
              </a:ext>
            </a:extLst>
          </p:cNvPr>
          <p:cNvSpPr/>
          <p:nvPr/>
        </p:nvSpPr>
        <p:spPr>
          <a:xfrm rot="5400000">
            <a:off x="9036496" y="2863422"/>
            <a:ext cx="288032" cy="360040"/>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8E411E5D-FF1A-41C8-9AAE-67FFE02A3A13}"/>
              </a:ext>
            </a:extLst>
          </p:cNvPr>
          <p:cNvSpPr/>
          <p:nvPr/>
        </p:nvSpPr>
        <p:spPr>
          <a:xfrm>
            <a:off x="184988" y="2922671"/>
            <a:ext cx="8774024" cy="184585"/>
          </a:xfrm>
          <a:prstGeom prst="rect">
            <a:avLst/>
          </a:prstGeom>
          <a:solidFill>
            <a:srgbClr val="00B05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6D5A5F54-0BD4-48B7-9236-E94CA938EEA8}"/>
              </a:ext>
            </a:extLst>
          </p:cNvPr>
          <p:cNvSpPr/>
          <p:nvPr/>
        </p:nvSpPr>
        <p:spPr>
          <a:xfrm>
            <a:off x="102028" y="2714842"/>
            <a:ext cx="8856984" cy="2073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5836D377-FF33-4BEE-B1DA-BA7D1608BE17}"/>
              </a:ext>
            </a:extLst>
          </p:cNvPr>
          <p:cNvSpPr/>
          <p:nvPr/>
        </p:nvSpPr>
        <p:spPr>
          <a:xfrm>
            <a:off x="185392" y="3125510"/>
            <a:ext cx="8773619" cy="18405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9429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8640"/>
            <a:ext cx="6346971" cy="655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ED375802-BF6B-4A73-BC30-03313C3C16D2}"/>
              </a:ext>
            </a:extLst>
          </p:cNvPr>
          <p:cNvSpPr/>
          <p:nvPr/>
        </p:nvSpPr>
        <p:spPr>
          <a:xfrm>
            <a:off x="1189948" y="1642246"/>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7389EA91-60DC-4A90-88DF-FC7AFB560F7F}"/>
              </a:ext>
            </a:extLst>
          </p:cNvPr>
          <p:cNvSpPr/>
          <p:nvPr/>
        </p:nvSpPr>
        <p:spPr>
          <a:xfrm>
            <a:off x="1213393" y="3017635"/>
            <a:ext cx="6346971" cy="117727"/>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91A86B9F-93E0-419F-A1BC-A81D8EB977A6}"/>
              </a:ext>
            </a:extLst>
          </p:cNvPr>
          <p:cNvSpPr/>
          <p:nvPr/>
        </p:nvSpPr>
        <p:spPr>
          <a:xfrm>
            <a:off x="1189948" y="1798839"/>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50B17490-D607-4EF7-B973-C60FA3AC4CB2}"/>
              </a:ext>
            </a:extLst>
          </p:cNvPr>
          <p:cNvSpPr/>
          <p:nvPr/>
        </p:nvSpPr>
        <p:spPr>
          <a:xfrm>
            <a:off x="1189947" y="2149407"/>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3EEC75E2-9DCD-4999-B357-6CFCEC317128}"/>
              </a:ext>
            </a:extLst>
          </p:cNvPr>
          <p:cNvSpPr/>
          <p:nvPr/>
        </p:nvSpPr>
        <p:spPr>
          <a:xfrm>
            <a:off x="1213393" y="2510474"/>
            <a:ext cx="6346971" cy="117727"/>
          </a:xfrm>
          <a:prstGeom prst="rect">
            <a:avLst/>
          </a:prstGeom>
          <a:solidFill>
            <a:srgbClr val="00B050">
              <a:alpha val="4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7D026BD4-02DF-4EC8-BC65-F2C7915AE082}"/>
              </a:ext>
            </a:extLst>
          </p:cNvPr>
          <p:cNvSpPr/>
          <p:nvPr/>
        </p:nvSpPr>
        <p:spPr>
          <a:xfrm>
            <a:off x="1213393" y="279156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255F58B2-B4FB-4BDD-90E9-CDC270F3F15C}"/>
              </a:ext>
            </a:extLst>
          </p:cNvPr>
          <p:cNvSpPr/>
          <p:nvPr/>
        </p:nvSpPr>
        <p:spPr>
          <a:xfrm>
            <a:off x="1213393" y="338542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EA6C9F5B-290A-4421-9A98-235792D69980}"/>
              </a:ext>
            </a:extLst>
          </p:cNvPr>
          <p:cNvSpPr/>
          <p:nvPr/>
        </p:nvSpPr>
        <p:spPr>
          <a:xfrm>
            <a:off x="1214264" y="4129075"/>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E65CF538-A017-4F18-9D96-BBC84B3D8B5E}"/>
              </a:ext>
            </a:extLst>
          </p:cNvPr>
          <p:cNvSpPr/>
          <p:nvPr/>
        </p:nvSpPr>
        <p:spPr>
          <a:xfrm>
            <a:off x="1213393" y="4496861"/>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6A951AEC-6D0E-4388-B4DC-0B860FE983E0}"/>
              </a:ext>
            </a:extLst>
          </p:cNvPr>
          <p:cNvSpPr/>
          <p:nvPr/>
        </p:nvSpPr>
        <p:spPr>
          <a:xfrm>
            <a:off x="1189948" y="923892"/>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9EF88A3C-A010-4E38-BD6B-72FFB9ABC7E8}"/>
              </a:ext>
            </a:extLst>
          </p:cNvPr>
          <p:cNvSpPr/>
          <p:nvPr/>
        </p:nvSpPr>
        <p:spPr>
          <a:xfrm>
            <a:off x="1213393" y="5490574"/>
            <a:ext cx="6346971" cy="1177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36BF60EB-E13D-4B19-A1D7-0AB2CB2E9505}"/>
              </a:ext>
            </a:extLst>
          </p:cNvPr>
          <p:cNvSpPr/>
          <p:nvPr/>
        </p:nvSpPr>
        <p:spPr>
          <a:xfrm>
            <a:off x="1224899" y="1291678"/>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xmlns="" id="{27665DAF-B648-4620-BBC6-B98AB3154B93}"/>
              </a:ext>
            </a:extLst>
          </p:cNvPr>
          <p:cNvSpPr/>
          <p:nvPr/>
        </p:nvSpPr>
        <p:spPr>
          <a:xfrm>
            <a:off x="1224899" y="4736013"/>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7B1F379F-06A1-40C5-84F6-C754EDCEB035}"/>
              </a:ext>
            </a:extLst>
          </p:cNvPr>
          <p:cNvSpPr/>
          <p:nvPr/>
        </p:nvSpPr>
        <p:spPr>
          <a:xfrm>
            <a:off x="1188459" y="4987533"/>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7D669DEA-093C-4B99-B299-90E1C09DEBCA}"/>
              </a:ext>
            </a:extLst>
          </p:cNvPr>
          <p:cNvSpPr/>
          <p:nvPr/>
        </p:nvSpPr>
        <p:spPr>
          <a:xfrm>
            <a:off x="1249144" y="5969137"/>
            <a:ext cx="6346971" cy="11772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xmlns="" id="{EF9D68FE-6B8F-4901-8C76-3EC536446499}"/>
              </a:ext>
            </a:extLst>
          </p:cNvPr>
          <p:cNvSpPr txBox="1"/>
          <p:nvPr/>
        </p:nvSpPr>
        <p:spPr>
          <a:xfrm>
            <a:off x="1083207" y="547096"/>
            <a:ext cx="283384" cy="369332"/>
          </a:xfrm>
          <a:prstGeom prst="rect">
            <a:avLst/>
          </a:prstGeom>
          <a:noFill/>
        </p:spPr>
        <p:txBody>
          <a:bodyPr wrap="square" rtlCol="0">
            <a:spAutoFit/>
          </a:bodyPr>
          <a:lstStyle/>
          <a:p>
            <a:r>
              <a:rPr lang="en-GB" b="1" dirty="0">
                <a:solidFill>
                  <a:srgbClr val="FF0000"/>
                </a:solidFill>
              </a:rPr>
              <a:t>?</a:t>
            </a:r>
          </a:p>
        </p:txBody>
      </p:sp>
      <p:sp>
        <p:nvSpPr>
          <p:cNvPr id="19" name="TextBox 18"/>
          <p:cNvSpPr txBox="1"/>
          <p:nvPr/>
        </p:nvSpPr>
        <p:spPr>
          <a:xfrm>
            <a:off x="7678611" y="2208270"/>
            <a:ext cx="1357885" cy="646331"/>
          </a:xfrm>
          <a:prstGeom prst="rect">
            <a:avLst/>
          </a:prstGeom>
          <a:noFill/>
        </p:spPr>
        <p:txBody>
          <a:bodyPr wrap="square" rtlCol="0">
            <a:spAutoFit/>
          </a:bodyPr>
          <a:lstStyle/>
          <a:p>
            <a:r>
              <a:rPr lang="en-GB" sz="1200" dirty="0">
                <a:solidFill>
                  <a:srgbClr val="00B050"/>
                </a:solidFill>
              </a:rPr>
              <a:t>FUNC SGE, </a:t>
            </a:r>
            <a:r>
              <a:rPr lang="en-GB" sz="1200" dirty="0" err="1">
                <a:solidFill>
                  <a:srgbClr val="00B050"/>
                </a:solidFill>
              </a:rPr>
              <a:t>Olap</a:t>
            </a:r>
            <a:r>
              <a:rPr lang="en-GB" sz="1200" dirty="0">
                <a:solidFill>
                  <a:srgbClr val="00B050"/>
                </a:solidFill>
              </a:rPr>
              <a:t>, Cis and Benign Parsons</a:t>
            </a:r>
          </a:p>
        </p:txBody>
      </p:sp>
      <p:sp>
        <p:nvSpPr>
          <p:cNvPr id="20" name="Rectangle 19">
            <a:extLst>
              <a:ext uri="{FF2B5EF4-FFF2-40B4-BE49-F238E27FC236}">
                <a16:creationId xmlns:a16="http://schemas.microsoft.com/office/drawing/2014/main" xmlns="" id="{D0B5CD76-C8E1-4929-82C9-2A2242FC3740}"/>
              </a:ext>
            </a:extLst>
          </p:cNvPr>
          <p:cNvSpPr/>
          <p:nvPr/>
        </p:nvSpPr>
        <p:spPr>
          <a:xfrm>
            <a:off x="1124947" y="5205549"/>
            <a:ext cx="6444716" cy="1583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7CD399F2-3484-47C9-A841-1923FFC398D7}"/>
              </a:ext>
            </a:extLst>
          </p:cNvPr>
          <p:cNvSpPr/>
          <p:nvPr/>
        </p:nvSpPr>
        <p:spPr>
          <a:xfrm>
            <a:off x="1188459" y="1268963"/>
            <a:ext cx="6444716" cy="1344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2475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598A199B-DEAD-456F-8F36-C723814099BC}"/>
              </a:ext>
            </a:extLst>
          </p:cNvPr>
          <p:cNvPicPr>
            <a:picLocks noChangeAspect="1"/>
          </p:cNvPicPr>
          <p:nvPr/>
        </p:nvPicPr>
        <p:blipFill rotWithShape="1">
          <a:blip r:embed="rId3"/>
          <a:srcRect t="3854" b="7150"/>
          <a:stretch/>
        </p:blipFill>
        <p:spPr>
          <a:xfrm>
            <a:off x="818252" y="-34686"/>
            <a:ext cx="8004742" cy="5832648"/>
          </a:xfrm>
          <a:prstGeom prst="rect">
            <a:avLst/>
          </a:prstGeom>
        </p:spPr>
      </p:pic>
      <p:pic>
        <p:nvPicPr>
          <p:cNvPr id="26" name="Picture 2">
            <a:extLst>
              <a:ext uri="{FF2B5EF4-FFF2-40B4-BE49-F238E27FC236}">
                <a16:creationId xmlns:a16="http://schemas.microsoft.com/office/drawing/2014/main" xmlns="" id="{CEACEBA5-1032-450F-8A62-2781D3159C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830"/>
          <a:stretch/>
        </p:blipFill>
        <p:spPr bwMode="auto">
          <a:xfrm>
            <a:off x="995381" y="5804655"/>
            <a:ext cx="7650485" cy="49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a:extLst>
              <a:ext uri="{FF2B5EF4-FFF2-40B4-BE49-F238E27FC236}">
                <a16:creationId xmlns:a16="http://schemas.microsoft.com/office/drawing/2014/main" xmlns="" id="{1324F104-6149-4D47-B555-51D81BB7AAC6}"/>
              </a:ext>
            </a:extLst>
          </p:cNvPr>
          <p:cNvPicPr>
            <a:picLocks noChangeAspect="1"/>
          </p:cNvPicPr>
          <p:nvPr/>
        </p:nvPicPr>
        <p:blipFill>
          <a:blip r:embed="rId5"/>
          <a:stretch>
            <a:fillRect/>
          </a:stretch>
        </p:blipFill>
        <p:spPr>
          <a:xfrm>
            <a:off x="755576" y="6085077"/>
            <a:ext cx="7092280" cy="772923"/>
          </a:xfrm>
          <a:prstGeom prst="rect">
            <a:avLst/>
          </a:prstGeom>
        </p:spPr>
      </p:pic>
    </p:spTree>
    <p:extLst>
      <p:ext uri="{BB962C8B-B14F-4D97-AF65-F5344CB8AC3E}">
        <p14:creationId xmlns:p14="http://schemas.microsoft.com/office/powerpoint/2010/main" val="40596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47"/>
            <a:ext cx="8229600" cy="1143000"/>
          </a:xfrm>
        </p:spPr>
        <p:txBody>
          <a:bodyPr>
            <a:normAutofit/>
          </a:bodyPr>
          <a:lstStyle/>
          <a:p>
            <a:r>
              <a:rPr lang="en-GB" sz="3200" b="1" dirty="0"/>
              <a:t>Discussion</a:t>
            </a:r>
          </a:p>
        </p:txBody>
      </p:sp>
      <p:sp>
        <p:nvSpPr>
          <p:cNvPr id="4" name="Content Placeholder 3"/>
          <p:cNvSpPr>
            <a:spLocks noGrp="1"/>
          </p:cNvSpPr>
          <p:nvPr>
            <p:ph idx="1"/>
          </p:nvPr>
        </p:nvSpPr>
        <p:spPr>
          <a:xfrm>
            <a:off x="457200" y="1268760"/>
            <a:ext cx="8229600" cy="4857403"/>
          </a:xfrm>
        </p:spPr>
        <p:txBody>
          <a:bodyPr>
            <a:normAutofit/>
          </a:bodyPr>
          <a:lstStyle/>
          <a:p>
            <a:pPr algn="just"/>
            <a:r>
              <a:rPr lang="en-GB" sz="2400" dirty="0"/>
              <a:t>Well thought and excellent functional study</a:t>
            </a:r>
          </a:p>
          <a:p>
            <a:pPr algn="just"/>
            <a:endParaRPr lang="en-GB" sz="2400" dirty="0"/>
          </a:p>
          <a:p>
            <a:pPr algn="just"/>
            <a:r>
              <a:rPr lang="en-GB" sz="2400" dirty="0"/>
              <a:t>18 variants that are discrepant between some combination of these papers/functional assays (</a:t>
            </a:r>
            <a:r>
              <a:rPr lang="en-GB" sz="2400" dirty="0" err="1"/>
              <a:t>Bouwman</a:t>
            </a:r>
            <a:r>
              <a:rPr lang="en-GB" sz="2400" dirty="0"/>
              <a:t>, Parsons and Findlay) </a:t>
            </a:r>
          </a:p>
          <a:p>
            <a:pPr algn="just"/>
            <a:endParaRPr lang="en-GB" sz="2400" dirty="0"/>
          </a:p>
          <a:p>
            <a:pPr algn="just"/>
            <a:r>
              <a:rPr lang="en-GB" sz="2400" dirty="0"/>
              <a:t>Review them with </a:t>
            </a:r>
            <a:r>
              <a:rPr lang="en-GB" sz="2400" dirty="0" err="1"/>
              <a:t>CanVIG</a:t>
            </a:r>
            <a:r>
              <a:rPr lang="en-GB" sz="2400" dirty="0"/>
              <a:t> and PHE data</a:t>
            </a:r>
          </a:p>
          <a:p>
            <a:pPr algn="just"/>
            <a:endParaRPr lang="en-GB" sz="2400" dirty="0"/>
          </a:p>
          <a:p>
            <a:pPr algn="just"/>
            <a:r>
              <a:rPr lang="en-GB" sz="2400" dirty="0"/>
              <a:t>Reach a consensus for UK community</a:t>
            </a:r>
          </a:p>
          <a:p>
            <a:pPr algn="just"/>
            <a:endParaRPr lang="en-GB" sz="2400" dirty="0"/>
          </a:p>
        </p:txBody>
      </p:sp>
    </p:spTree>
    <p:extLst>
      <p:ext uri="{BB962C8B-B14F-4D97-AF65-F5344CB8AC3E}">
        <p14:creationId xmlns:p14="http://schemas.microsoft.com/office/powerpoint/2010/main" val="1296355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840"/>
          <a:stretch/>
        </p:blipFill>
        <p:spPr bwMode="auto">
          <a:xfrm>
            <a:off x="441845" y="1585996"/>
            <a:ext cx="8431853" cy="2275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19672" y="188640"/>
            <a:ext cx="5976664" cy="738664"/>
          </a:xfrm>
          <a:prstGeom prst="rect">
            <a:avLst/>
          </a:prstGeom>
        </p:spPr>
        <p:txBody>
          <a:bodyPr wrap="square">
            <a:spAutoFit/>
          </a:bodyPr>
          <a:lstStyle/>
          <a:p>
            <a:pPr algn="just"/>
            <a:r>
              <a:rPr lang="en-US" sz="1400" dirty="0"/>
              <a:t>Using Quick-Change Lightning SDM, tandem </a:t>
            </a:r>
            <a:r>
              <a:rPr lang="en-US" sz="1400" dirty="0" err="1"/>
              <a:t>AarI</a:t>
            </a:r>
            <a:r>
              <a:rPr lang="en-US" sz="1400" dirty="0"/>
              <a:t> restriction sites were introduced to allow excision and replacement of eight consecutive segments of the human </a:t>
            </a:r>
            <a:r>
              <a:rPr lang="en-GB" sz="1400" dirty="0"/>
              <a:t>BRCA1 RMCE (Recombinase-Mediated Cassette Exchange) vector</a:t>
            </a:r>
          </a:p>
        </p:txBody>
      </p:sp>
      <p:sp>
        <p:nvSpPr>
          <p:cNvPr id="3" name="Rectangle 2"/>
          <p:cNvSpPr/>
          <p:nvPr/>
        </p:nvSpPr>
        <p:spPr>
          <a:xfrm>
            <a:off x="217399" y="5013176"/>
            <a:ext cx="8712968" cy="923330"/>
          </a:xfrm>
          <a:prstGeom prst="rect">
            <a:avLst/>
          </a:prstGeom>
        </p:spPr>
        <p:txBody>
          <a:bodyPr wrap="square">
            <a:spAutoFit/>
          </a:bodyPr>
          <a:lstStyle/>
          <a:p>
            <a:r>
              <a:rPr lang="en-US" b="1" dirty="0"/>
              <a:t>NOTE: </a:t>
            </a:r>
            <a:r>
              <a:rPr lang="en-US" dirty="0"/>
              <a:t>the RMCE vector contains  4 known benign </a:t>
            </a:r>
            <a:r>
              <a:rPr lang="en-GB" dirty="0"/>
              <a:t>SNPs c.2082C&gt;T p.(Ser694Ser), c.3113A&gt;G p.(Glu1038Gly), c.4308T&gt;C </a:t>
            </a:r>
            <a:r>
              <a:rPr lang="en-US" dirty="0"/>
              <a:t>p.(Ser1436Ser), and c.4837A&gt;G p.(Ser1613Gly) </a:t>
            </a:r>
            <a:r>
              <a:rPr lang="en-GB" dirty="0"/>
              <a:t>(</a:t>
            </a:r>
            <a:r>
              <a:rPr lang="en-GB" dirty="0">
                <a:hlinkClick r:id="rId4"/>
              </a:rPr>
              <a:t>https://brcaexchange.org</a:t>
            </a:r>
            <a:r>
              <a:rPr lang="en-GB" dirty="0"/>
              <a:t>). </a:t>
            </a:r>
          </a:p>
        </p:txBody>
      </p:sp>
    </p:spTree>
    <p:extLst>
      <p:ext uri="{BB962C8B-B14F-4D97-AF65-F5344CB8AC3E}">
        <p14:creationId xmlns:p14="http://schemas.microsoft.com/office/powerpoint/2010/main" val="231874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657"/>
          <a:stretch/>
        </p:blipFill>
        <p:spPr bwMode="auto">
          <a:xfrm>
            <a:off x="441845" y="1578439"/>
            <a:ext cx="8431853" cy="2282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03648" y="836712"/>
            <a:ext cx="4572000" cy="523220"/>
          </a:xfrm>
          <a:prstGeom prst="rect">
            <a:avLst/>
          </a:prstGeom>
        </p:spPr>
        <p:txBody>
          <a:bodyPr>
            <a:spAutoFit/>
          </a:bodyPr>
          <a:lstStyle/>
          <a:p>
            <a:pPr algn="just"/>
            <a:r>
              <a:rPr lang="en-US" sz="1400" b="1" dirty="0"/>
              <a:t>Excised segments were replaced by blocks containing BRCA1 variants </a:t>
            </a:r>
            <a:endParaRPr lang="en-GB" sz="1400" b="1" dirty="0"/>
          </a:p>
        </p:txBody>
      </p:sp>
      <p:cxnSp>
        <p:nvCxnSpPr>
          <p:cNvPr id="5" name="Straight Arrow Connector 4"/>
          <p:cNvCxnSpPr/>
          <p:nvPr/>
        </p:nvCxnSpPr>
        <p:spPr>
          <a:xfrm flipH="1">
            <a:off x="2123728" y="1484784"/>
            <a:ext cx="360040" cy="360040"/>
          </a:xfrm>
          <a:prstGeom prst="straightConnector1">
            <a:avLst/>
          </a:prstGeom>
          <a:ln w="38100">
            <a:solidFill>
              <a:srgbClr val="FF0000"/>
            </a:solidFill>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03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5757"/>
          <a:stretch/>
        </p:blipFill>
        <p:spPr bwMode="auto">
          <a:xfrm>
            <a:off x="441845" y="1623781"/>
            <a:ext cx="8431853" cy="223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39752" y="404664"/>
            <a:ext cx="3816424" cy="738664"/>
          </a:xfrm>
          <a:prstGeom prst="rect">
            <a:avLst/>
          </a:prstGeom>
        </p:spPr>
        <p:txBody>
          <a:bodyPr wrap="square">
            <a:spAutoFit/>
          </a:bodyPr>
          <a:lstStyle/>
          <a:p>
            <a:pPr algn="ctr"/>
            <a:r>
              <a:rPr lang="en-US" sz="1400" b="1" dirty="0"/>
              <a:t>The inserted gene blocks of</a:t>
            </a:r>
          </a:p>
          <a:p>
            <a:pPr algn="ctr"/>
            <a:r>
              <a:rPr lang="en-US" sz="1400" b="1" dirty="0"/>
              <a:t>all BRCA1 RMCE vectors were sequence verified  (variant and assembly boundaries)</a:t>
            </a:r>
            <a:endParaRPr lang="en-GB" sz="1400" b="1" dirty="0"/>
          </a:p>
        </p:txBody>
      </p:sp>
      <p:cxnSp>
        <p:nvCxnSpPr>
          <p:cNvPr id="9" name="Straight Arrow Connector 8"/>
          <p:cNvCxnSpPr/>
          <p:nvPr/>
        </p:nvCxnSpPr>
        <p:spPr>
          <a:xfrm>
            <a:off x="3995936" y="1213737"/>
            <a:ext cx="0" cy="360040"/>
          </a:xfrm>
          <a:prstGeom prst="straightConnector1">
            <a:avLst/>
          </a:prstGeom>
          <a:ln w="38100">
            <a:solidFill>
              <a:srgbClr val="FF0000"/>
            </a:solidFill>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745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5390"/>
          <a:stretch/>
        </p:blipFill>
        <p:spPr bwMode="auto">
          <a:xfrm>
            <a:off x="441845" y="1608667"/>
            <a:ext cx="8431853" cy="225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211960" y="664966"/>
            <a:ext cx="4572000" cy="523220"/>
          </a:xfrm>
          <a:prstGeom prst="rect">
            <a:avLst/>
          </a:prstGeom>
        </p:spPr>
        <p:txBody>
          <a:bodyPr>
            <a:spAutoFit/>
          </a:bodyPr>
          <a:lstStyle/>
          <a:p>
            <a:r>
              <a:rPr lang="en-US" sz="1400" b="1" dirty="0"/>
              <a:t>Transfection</a:t>
            </a:r>
          </a:p>
          <a:p>
            <a:r>
              <a:rPr lang="en-US" sz="1400" b="1" dirty="0"/>
              <a:t>into Brca1SCo ES cells containing the DR-GFP reporter</a:t>
            </a:r>
            <a:endParaRPr lang="en-GB" sz="1400" b="1" dirty="0"/>
          </a:p>
        </p:txBody>
      </p:sp>
      <p:cxnSp>
        <p:nvCxnSpPr>
          <p:cNvPr id="4" name="Straight Arrow Connector 3"/>
          <p:cNvCxnSpPr/>
          <p:nvPr/>
        </p:nvCxnSpPr>
        <p:spPr>
          <a:xfrm>
            <a:off x="4932040" y="1413902"/>
            <a:ext cx="0" cy="668205"/>
          </a:xfrm>
          <a:prstGeom prst="straightConnector1">
            <a:avLst/>
          </a:prstGeom>
          <a:ln w="38100">
            <a:solidFill>
              <a:srgbClr val="FF0000"/>
            </a:solidFill>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13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6856"/>
          <a:stretch/>
        </p:blipFill>
        <p:spPr bwMode="auto">
          <a:xfrm>
            <a:off x="441845" y="1597115"/>
            <a:ext cx="8431853" cy="219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411760" y="8764"/>
            <a:ext cx="4774261" cy="1754326"/>
          </a:xfrm>
          <a:prstGeom prst="rect">
            <a:avLst/>
          </a:prstGeom>
        </p:spPr>
        <p:txBody>
          <a:bodyPr wrap="square">
            <a:spAutoFit/>
          </a:bodyPr>
          <a:lstStyle/>
          <a:p>
            <a:pPr algn="just"/>
            <a:r>
              <a:rPr lang="en-GB" dirty="0"/>
              <a:t>Before </a:t>
            </a:r>
            <a:r>
              <a:rPr lang="en-US" dirty="0"/>
              <a:t>performing functional analyses, pools of transfected cells were assayed by qPCR for RMCE efficiency, </a:t>
            </a:r>
            <a:r>
              <a:rPr lang="en-US" b="1" dirty="0"/>
              <a:t>human BRCA1 protein expression was confirmed by Western blotting</a:t>
            </a:r>
            <a:r>
              <a:rPr lang="en-US" dirty="0"/>
              <a:t>, and the presence of the </a:t>
            </a:r>
            <a:r>
              <a:rPr lang="en-US" b="1" dirty="0"/>
              <a:t>correct BRCA1 variant was verified using Sanger sequencing</a:t>
            </a:r>
            <a:endParaRPr lang="en-GB" b="1" dirty="0"/>
          </a:p>
        </p:txBody>
      </p:sp>
      <p:cxnSp>
        <p:nvCxnSpPr>
          <p:cNvPr id="6" name="Straight Arrow Connector 5"/>
          <p:cNvCxnSpPr/>
          <p:nvPr/>
        </p:nvCxnSpPr>
        <p:spPr>
          <a:xfrm>
            <a:off x="5940152" y="1597115"/>
            <a:ext cx="1152128" cy="427729"/>
          </a:xfrm>
          <a:prstGeom prst="straightConnector1">
            <a:avLst/>
          </a:prstGeom>
          <a:ln w="38100">
            <a:solidFill>
              <a:srgbClr val="FF0000"/>
            </a:solidFill>
            <a:tailEnd type="stealth" w="lg" len="med"/>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7" y="4221088"/>
            <a:ext cx="4748212"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7533" y="4149080"/>
            <a:ext cx="2957365" cy="212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359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1752</TotalTime>
  <Words>2996</Words>
  <Application>Microsoft Macintosh PowerPoint</Application>
  <PresentationFormat>On-screen Show (4:3)</PresentationFormat>
  <Paragraphs>220</Paragraphs>
  <Slides>46</Slides>
  <Notes>24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A review, a Brnich assessment and comparison with Findlay 2018</vt:lpstr>
      <vt:lpstr>Background</vt:lpstr>
      <vt:lpstr>Background</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Brnich 2020</vt:lpstr>
      <vt:lpstr>Brnich 2020</vt:lpstr>
      <vt:lpstr>Brnich 2020</vt:lpstr>
      <vt:lpstr>Cisplatin sensitivity assay</vt:lpstr>
      <vt:lpstr>Olaprib Sensitivty assay</vt:lpstr>
      <vt:lpstr>HRR assay</vt:lpstr>
      <vt:lpstr>HRR assay</vt:lpstr>
      <vt:lpstr>HRR assay</vt:lpstr>
      <vt:lpstr>The 3 assays</vt:lpstr>
      <vt:lpstr>The 3 assays</vt:lpstr>
      <vt:lpstr>PowerPoint Presentation</vt:lpstr>
      <vt:lpstr>Vs Findlay 2018 (HAP1 screen)</vt:lpstr>
      <vt:lpstr>Comparison with other functional assays</vt:lpstr>
      <vt:lpstr>Comparison with other functional assays</vt:lpstr>
      <vt:lpstr>Comparison with other functional assays</vt:lpstr>
      <vt:lpstr>Comparison with other functional assays</vt:lpstr>
      <vt:lpstr>Comparison with other functional assays</vt:lpstr>
      <vt:lpstr>Comparison with other functional assays</vt:lpstr>
      <vt:lpstr>VUS classification based on genetic and clinical data</vt:lpstr>
      <vt:lpstr>VUS classification based on genetic and clinical data</vt:lpstr>
      <vt:lpstr>PowerPoint Presentation</vt:lpstr>
      <vt:lpstr>PowerPoint Presentation</vt:lpstr>
      <vt:lpstr>PowerPoint Presentation</vt:lpstr>
      <vt:lpstr>Bouwman, Findlay and Genetic/Clinical classes</vt:lpstr>
      <vt:lpstr>Discussion – discrepancies</vt:lpstr>
      <vt:lpstr>PowerPoint Presentation</vt:lpstr>
      <vt:lpstr>PowerPoint Presentation</vt:lpstr>
      <vt:lpstr>Discussion</vt:lpstr>
      <vt:lpstr>PowerPoint Presentation</vt:lpstr>
      <vt:lpstr>Discussion</vt:lpstr>
      <vt:lpstr>PowerPoint Presentation</vt:lpstr>
      <vt:lpstr>Discussion</vt:lpstr>
      <vt:lpstr>PowerPoint Presentation</vt:lpstr>
      <vt:lpstr>PowerPoint Presentation</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Categorization of BRCA1 Variants of Uncertain Clinical Significance in Homologous Recombination Repair Complementation Assays</dc:title>
  <dc:creator>heath</dc:creator>
  <cp:lastModifiedBy>Laura King</cp:lastModifiedBy>
  <cp:revision>81</cp:revision>
  <dcterms:created xsi:type="dcterms:W3CDTF">2020-10-02T06:49:15Z</dcterms:created>
  <dcterms:modified xsi:type="dcterms:W3CDTF">2021-01-08T08:16:56Z</dcterms:modified>
</cp:coreProperties>
</file>